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handoutMasterIdLst>
    <p:handoutMasterId r:id="rId90"/>
  </p:handoutMasterIdLst>
  <p:sldIdLst>
    <p:sldId id="503" r:id="rId2"/>
    <p:sldId id="736" r:id="rId3"/>
    <p:sldId id="459" r:id="rId4"/>
    <p:sldId id="260" r:id="rId5"/>
    <p:sldId id="728" r:id="rId6"/>
    <p:sldId id="730" r:id="rId7"/>
    <p:sldId id="729" r:id="rId8"/>
    <p:sldId id="727" r:id="rId9"/>
    <p:sldId id="731" r:id="rId10"/>
    <p:sldId id="621" r:id="rId11"/>
    <p:sldId id="732" r:id="rId12"/>
    <p:sldId id="733" r:id="rId13"/>
    <p:sldId id="756" r:id="rId14"/>
    <p:sldId id="754" r:id="rId15"/>
    <p:sldId id="755" r:id="rId16"/>
    <p:sldId id="757" r:id="rId17"/>
    <p:sldId id="734" r:id="rId18"/>
    <p:sldId id="762" r:id="rId19"/>
    <p:sldId id="753" r:id="rId20"/>
    <p:sldId id="740" r:id="rId21"/>
    <p:sldId id="741" r:id="rId22"/>
    <p:sldId id="752" r:id="rId23"/>
    <p:sldId id="751" r:id="rId24"/>
    <p:sldId id="742" r:id="rId25"/>
    <p:sldId id="744" r:id="rId26"/>
    <p:sldId id="745" r:id="rId27"/>
    <p:sldId id="746" r:id="rId28"/>
    <p:sldId id="747" r:id="rId29"/>
    <p:sldId id="748" r:id="rId30"/>
    <p:sldId id="749" r:id="rId31"/>
    <p:sldId id="750" r:id="rId32"/>
    <p:sldId id="760" r:id="rId33"/>
    <p:sldId id="763" r:id="rId34"/>
    <p:sldId id="761" r:id="rId35"/>
    <p:sldId id="764" r:id="rId36"/>
    <p:sldId id="765" r:id="rId37"/>
    <p:sldId id="735" r:id="rId38"/>
    <p:sldId id="759" r:id="rId39"/>
    <p:sldId id="777" r:id="rId40"/>
    <p:sldId id="766" r:id="rId41"/>
    <p:sldId id="787" r:id="rId42"/>
    <p:sldId id="768" r:id="rId43"/>
    <p:sldId id="789" r:id="rId44"/>
    <p:sldId id="770" r:id="rId45"/>
    <p:sldId id="778" r:id="rId46"/>
    <p:sldId id="775" r:id="rId47"/>
    <p:sldId id="776" r:id="rId48"/>
    <p:sldId id="774" r:id="rId49"/>
    <p:sldId id="773" r:id="rId50"/>
    <p:sldId id="769" r:id="rId51"/>
    <p:sldId id="771" r:id="rId52"/>
    <p:sldId id="772" r:id="rId53"/>
    <p:sldId id="767" r:id="rId54"/>
    <p:sldId id="779" r:id="rId55"/>
    <p:sldId id="780" r:id="rId56"/>
    <p:sldId id="781" r:id="rId57"/>
    <p:sldId id="782" r:id="rId58"/>
    <p:sldId id="783" r:id="rId59"/>
    <p:sldId id="784" r:id="rId60"/>
    <p:sldId id="785" r:id="rId61"/>
    <p:sldId id="811" r:id="rId62"/>
    <p:sldId id="786" r:id="rId63"/>
    <p:sldId id="802" r:id="rId64"/>
    <p:sldId id="803" r:id="rId65"/>
    <p:sldId id="790" r:id="rId66"/>
    <p:sldId id="791" r:id="rId67"/>
    <p:sldId id="792" r:id="rId68"/>
    <p:sldId id="793" r:id="rId69"/>
    <p:sldId id="794" r:id="rId70"/>
    <p:sldId id="795" r:id="rId71"/>
    <p:sldId id="796" r:id="rId72"/>
    <p:sldId id="758" r:id="rId73"/>
    <p:sldId id="797" r:id="rId74"/>
    <p:sldId id="798" r:id="rId75"/>
    <p:sldId id="800" r:id="rId76"/>
    <p:sldId id="801" r:id="rId77"/>
    <p:sldId id="799" r:id="rId78"/>
    <p:sldId id="804" r:id="rId79"/>
    <p:sldId id="805" r:id="rId80"/>
    <p:sldId id="806" r:id="rId81"/>
    <p:sldId id="807" r:id="rId82"/>
    <p:sldId id="808" r:id="rId83"/>
    <p:sldId id="809" r:id="rId84"/>
    <p:sldId id="810" r:id="rId85"/>
    <p:sldId id="812" r:id="rId86"/>
    <p:sldId id="813" r:id="rId87"/>
    <p:sldId id="669"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003300"/>
    <a:srgbClr val="FF0000"/>
    <a:srgbClr val="FF00FF"/>
    <a:srgbClr val="FF0066"/>
    <a:srgbClr val="0000FF"/>
    <a:srgbClr val="006600"/>
    <a:srgbClr val="D68B1C"/>
    <a:srgbClr val="0033CC"/>
    <a:srgbClr val="6600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0080" autoAdjust="0"/>
  </p:normalViewPr>
  <p:slideViewPr>
    <p:cSldViewPr>
      <p:cViewPr>
        <p:scale>
          <a:sx n="66" d="100"/>
          <a:sy n="66" d="100"/>
        </p:scale>
        <p:origin x="-1290"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016F2-B6ED-42E5-8E54-3C6B19592197}" type="datetimeFigureOut">
              <a:rPr lang="en-US" smtClean="0"/>
              <a:pPr/>
              <a:t>8/14/2020</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05696F-DCF2-4690-8A98-9515D05694EB}" type="slidenum">
              <a:rPr lang="en-IN" smtClean="0"/>
              <a:pPr/>
              <a:t>‹#›</a:t>
            </a:fld>
            <a:endParaRPr lang="en-I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354763-DEE3-4C80-8709-AD268736AE5C}" type="datetimeFigureOut">
              <a:rPr lang="en-US" smtClean="0"/>
              <a:pPr/>
              <a:t>8/14/2020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D8E3DC-0B46-48CA-85FC-1799844C0218}"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85</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86</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29</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64</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79</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80</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81</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82</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83</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84</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6260" y="5414165"/>
            <a:ext cx="7772400" cy="859205"/>
          </a:xfrm>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96260" y="4345230"/>
            <a:ext cx="6400800" cy="1140865"/>
          </a:xfrm>
        </p:spPr>
        <p:txBody>
          <a:bodyPr>
            <a:normAutofit/>
          </a:bodyPr>
          <a:lstStyle>
            <a:lvl1pPr marL="0" indent="0" algn="l">
              <a:buNone/>
              <a:defRPr sz="2800">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p>
          <a:p>
            <a:r>
              <a:rPr lang="en-US" dirty="0" smtClean="0"/>
              <a:t>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2195"/>
            <a:ext cx="8229600" cy="1143000"/>
          </a:xfrm>
        </p:spPr>
        <p:txBody>
          <a:bodyPr>
            <a:normAutofit/>
          </a:bodyPr>
          <a:lstStyle>
            <a:lvl1pPr algn="l">
              <a:defRPr sz="3600">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3835"/>
            <a:ext cx="8229600" cy="391880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1545" y="274637"/>
            <a:ext cx="7016195" cy="1143000"/>
          </a:xfrm>
        </p:spPr>
        <p:txBody>
          <a:bodyPr>
            <a:normAutofit/>
          </a:bodyPr>
          <a:lstStyle>
            <a:lvl1pPr algn="l">
              <a:defRPr sz="3600">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31545" y="1443835"/>
            <a:ext cx="7016195"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222195"/>
            <a:ext cx="8229600" cy="1143000"/>
          </a:xfrm>
        </p:spPr>
        <p:txBody>
          <a:bodyPr>
            <a:normAutofit/>
          </a:bodyPr>
          <a:lstStyle>
            <a:lvl1pPr algn="l">
              <a:defRPr sz="3600">
                <a:solidFill>
                  <a:srgbClr val="FF0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1882907"/>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512770"/>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1882907"/>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512770"/>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8/14/2020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8/14/2020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8/14/2020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8/14/2020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8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428728" y="5214950"/>
            <a:ext cx="7358114" cy="1357322"/>
          </a:xfrm>
        </p:spPr>
        <p:txBody>
          <a:bodyPr>
            <a:noAutofit/>
          </a:bodyPr>
          <a:lstStyle/>
          <a:p>
            <a:pPr algn="ctr"/>
            <a:r>
              <a:rPr lang="en-US" sz="3200" b="1" u="sng" dirty="0" smtClean="0">
                <a:solidFill>
                  <a:srgbClr val="FFFF00"/>
                </a:solidFill>
                <a:effectLst>
                  <a:outerShdw blurRad="38100" dist="38100" dir="2700000" algn="tl">
                    <a:srgbClr val="000000">
                      <a:alpha val="43137"/>
                    </a:srgbClr>
                  </a:outerShdw>
                </a:effectLst>
              </a:rPr>
              <a:t>CHAPTER - IV</a:t>
            </a:r>
            <a:br>
              <a:rPr lang="en-US" sz="3200" b="1" u="sng" dirty="0" smtClean="0">
                <a:solidFill>
                  <a:srgbClr val="FFFF00"/>
                </a:solidFill>
                <a:effectLst>
                  <a:outerShdw blurRad="38100" dist="38100" dir="2700000" algn="tl">
                    <a:srgbClr val="000000">
                      <a:alpha val="43137"/>
                    </a:srgbClr>
                  </a:outerShdw>
                </a:effectLst>
              </a:rPr>
            </a:br>
            <a:r>
              <a:rPr lang="en-US" sz="3200" b="1" u="sng" dirty="0" smtClean="0">
                <a:solidFill>
                  <a:srgbClr val="FFFF00"/>
                </a:solidFill>
                <a:effectLst>
                  <a:outerShdw blurRad="38100" dist="38100" dir="2700000" algn="tl">
                    <a:srgbClr val="000000">
                      <a:alpha val="43137"/>
                    </a:srgbClr>
                  </a:outerShdw>
                </a:effectLst>
              </a:rPr>
              <a:t>CONDITIONAL AND ITERATIVE STATEMENTS</a:t>
            </a:r>
            <a:endParaRPr lang="en-US" sz="3200" b="1" u="sng" dirty="0">
              <a:solidFill>
                <a:srgbClr val="FFFF00"/>
              </a:solidFill>
              <a:effectLst>
                <a:outerShdw blurRad="38100" dist="38100" dir="2700000" algn="tl">
                  <a:srgbClr val="000000">
                    <a:alpha val="43137"/>
                  </a:srgbClr>
                </a:outerShdw>
              </a:effectLst>
            </a:endParaRPr>
          </a:p>
        </p:txBody>
      </p:sp>
      <p:pic>
        <p:nvPicPr>
          <p:cNvPr id="41" name="Picture 2" descr="C:\Users\Sainik\Desktop\1375575119python article.jpg"/>
          <p:cNvPicPr>
            <a:picLocks noChangeAspect="1" noChangeArrowheads="1"/>
          </p:cNvPicPr>
          <p:nvPr/>
        </p:nvPicPr>
        <p:blipFill>
          <a:blip r:embed="rId3" cstate="print"/>
          <a:srcRect/>
          <a:stretch>
            <a:fillRect/>
          </a:stretch>
        </p:blipFill>
        <p:spPr bwMode="auto">
          <a:xfrm>
            <a:off x="1785918" y="357166"/>
            <a:ext cx="6929486" cy="4757255"/>
          </a:xfrm>
          <a:prstGeom prst="rect">
            <a:avLst/>
          </a:prstGeom>
          <a:ln>
            <a:noFill/>
          </a:ln>
          <a:effectLst>
            <a:softEdge rad="112500"/>
          </a:effectLst>
        </p:spPr>
      </p:pic>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643042" y="3214686"/>
            <a:ext cx="6858048" cy="785818"/>
          </a:xfrm>
        </p:spPr>
        <p:style>
          <a:lnRef idx="0">
            <a:schemeClr val="accent3"/>
          </a:lnRef>
          <a:fillRef idx="3">
            <a:schemeClr val="accent3"/>
          </a:fillRef>
          <a:effectRef idx="3">
            <a:schemeClr val="accent3"/>
          </a:effectRef>
          <a:fontRef idx="minor">
            <a:schemeClr val="lt1"/>
          </a:fontRef>
        </p:style>
        <p:txBody>
          <a:bodyPr>
            <a:normAutofit/>
          </a:bodyPr>
          <a:lstStyle/>
          <a:p>
            <a:pPr algn="ctr"/>
            <a:r>
              <a:rPr lang="en-US" b="1" dirty="0" smtClean="0">
                <a:solidFill>
                  <a:schemeClr val="tx1"/>
                </a:solidFill>
                <a:effectLst>
                  <a:outerShdw blurRad="38100" dist="38100" dir="2700000" algn="tl">
                    <a:srgbClr val="000000">
                      <a:alpha val="43137"/>
                    </a:srgbClr>
                  </a:outerShdw>
                </a:effectLst>
              </a:rPr>
              <a:t>TYPES OF CONTROL STRUCTURES</a:t>
            </a: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1071538" y="1500174"/>
            <a:ext cx="778671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ea typeface="Calibri" pitchFamily="34" charset="0"/>
                <a:cs typeface="Arial" pitchFamily="34" charset="0"/>
              </a:rPr>
              <a:t>A Structured programming is an important feature of a programming language which</a:t>
            </a:r>
            <a:r>
              <a:rPr kumimoji="0" lang="en-US" sz="2800" b="1" i="0" u="none" strike="noStrike" cap="none" normalizeH="0" dirty="0" smtClean="0">
                <a:ln>
                  <a:noFill/>
                </a:ln>
                <a:solidFill>
                  <a:schemeClr val="bg1"/>
                </a:solidFill>
                <a:effectLst>
                  <a:outerShdw blurRad="38100" dist="38100" dir="2700000" algn="tl">
                    <a:srgbClr val="000000">
                      <a:alpha val="43137"/>
                    </a:srgbClr>
                  </a:outerShdw>
                </a:effectLst>
                <a:ea typeface="Calibri" pitchFamily="34" charset="0"/>
                <a:cs typeface="Arial" pitchFamily="34" charset="0"/>
              </a:rPr>
              <a:t> </a:t>
            </a: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ea typeface="Calibri" pitchFamily="34" charset="0"/>
                <a:cs typeface="Arial" pitchFamily="34" charset="0"/>
              </a:rPr>
              <a:t>comprises following logical structure:</a:t>
            </a:r>
          </a:p>
        </p:txBody>
      </p:sp>
      <p:sp>
        <p:nvSpPr>
          <p:cNvPr id="4" name="Title 1"/>
          <p:cNvSpPr txBox="1">
            <a:spLocks/>
          </p:cNvSpPr>
          <p:nvPr/>
        </p:nvSpPr>
        <p:spPr>
          <a:xfrm>
            <a:off x="1643042" y="3143248"/>
            <a:ext cx="6858048" cy="571504"/>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pPr lvl="1" eaLnBrk="0" fontAlgn="base" hangingPunct="0">
              <a:spcBef>
                <a:spcPts val="1200"/>
              </a:spcBef>
              <a:spcAft>
                <a:spcPct val="0"/>
              </a:spcAft>
            </a:pPr>
            <a:r>
              <a:rPr lang="en-US" sz="2800" b="1" dirty="0" smtClean="0">
                <a:solidFill>
                  <a:srgbClr val="FFFF00"/>
                </a:solidFill>
                <a:effectLst>
                  <a:outerShdw blurRad="38100" dist="38100" dir="2700000" algn="tl">
                    <a:srgbClr val="000000">
                      <a:alpha val="43137"/>
                    </a:srgbClr>
                  </a:outerShdw>
                </a:effectLst>
                <a:ea typeface="Batang" pitchFamily="18" charset="-127"/>
                <a:cs typeface="Arial" pitchFamily="34" charset="0"/>
              </a:rPr>
              <a:t>1.	SEQUENCE</a:t>
            </a:r>
            <a:endParaRPr lang="en-US" sz="2800" b="1" dirty="0" smtClean="0">
              <a:solidFill>
                <a:srgbClr val="FFFF00"/>
              </a:solidFill>
              <a:effectLst>
                <a:outerShdw blurRad="38100" dist="38100" dir="2700000" algn="tl">
                  <a:srgbClr val="000000">
                    <a:alpha val="43137"/>
                  </a:srgbClr>
                </a:outerShdw>
              </a:effectLst>
              <a:cs typeface="Arial" pitchFamily="34" charset="0"/>
            </a:endParaRPr>
          </a:p>
        </p:txBody>
      </p:sp>
      <p:sp>
        <p:nvSpPr>
          <p:cNvPr id="6" name="Title 1"/>
          <p:cNvSpPr txBox="1">
            <a:spLocks/>
          </p:cNvSpPr>
          <p:nvPr/>
        </p:nvSpPr>
        <p:spPr>
          <a:xfrm>
            <a:off x="1643042" y="4000504"/>
            <a:ext cx="6858048" cy="571504"/>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lvl="1" eaLnBrk="0" fontAlgn="base" hangingPunct="0">
              <a:spcBef>
                <a:spcPts val="1200"/>
              </a:spcBef>
              <a:spcAft>
                <a:spcPct val="0"/>
              </a:spcAft>
            </a:pPr>
            <a:r>
              <a:rPr lang="en-US" sz="2800" b="1" dirty="0" smtClean="0">
                <a:solidFill>
                  <a:srgbClr val="FFFF00"/>
                </a:solidFill>
                <a:effectLst>
                  <a:outerShdw blurRad="38100" dist="38100" dir="2700000" algn="tl">
                    <a:srgbClr val="000000">
                      <a:alpha val="43137"/>
                    </a:srgbClr>
                  </a:outerShdw>
                </a:effectLst>
                <a:ea typeface="Batang" pitchFamily="18" charset="-127"/>
                <a:cs typeface="Arial" pitchFamily="34" charset="0"/>
              </a:rPr>
              <a:t>2.	SELECTION</a:t>
            </a:r>
            <a:endParaRPr lang="en-US" sz="2800" b="1" dirty="0" smtClean="0">
              <a:solidFill>
                <a:srgbClr val="FFFF00"/>
              </a:solidFill>
              <a:effectLst>
                <a:outerShdw blurRad="38100" dist="38100" dir="2700000" algn="tl">
                  <a:srgbClr val="000000">
                    <a:alpha val="43137"/>
                  </a:srgbClr>
                </a:outerShdw>
              </a:effectLst>
              <a:cs typeface="Arial" pitchFamily="34" charset="0"/>
            </a:endParaRPr>
          </a:p>
        </p:txBody>
      </p:sp>
      <p:sp>
        <p:nvSpPr>
          <p:cNvPr id="7" name="Title 1"/>
          <p:cNvSpPr txBox="1">
            <a:spLocks/>
          </p:cNvSpPr>
          <p:nvPr/>
        </p:nvSpPr>
        <p:spPr>
          <a:xfrm>
            <a:off x="1643042" y="4857760"/>
            <a:ext cx="6858048" cy="571504"/>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chor="ctr">
            <a:normAutofit/>
          </a:bodyPr>
          <a:lstStyle/>
          <a:p>
            <a:pPr lvl="1" eaLnBrk="0" fontAlgn="base" hangingPunct="0">
              <a:spcBef>
                <a:spcPts val="1200"/>
              </a:spcBef>
              <a:spcAft>
                <a:spcPct val="0"/>
              </a:spcAft>
            </a:pPr>
            <a:r>
              <a:rPr lang="en-US" sz="2800" b="1" dirty="0" smtClean="0">
                <a:solidFill>
                  <a:srgbClr val="FFFF00"/>
                </a:solidFill>
                <a:effectLst>
                  <a:outerShdw blurRad="38100" dist="38100" dir="2700000" algn="tl">
                    <a:srgbClr val="000000">
                      <a:alpha val="43137"/>
                    </a:srgbClr>
                  </a:outerShdw>
                </a:effectLst>
                <a:ea typeface="Batang" pitchFamily="18" charset="-127"/>
                <a:cs typeface="Arial" pitchFamily="34" charset="0"/>
              </a:rPr>
              <a:t>3.	ITERATION OR LOOPING</a:t>
            </a:r>
            <a:endParaRPr lang="en-US" sz="2800" b="1" dirty="0" smtClean="0">
              <a:solidFill>
                <a:srgbClr val="FFFF00"/>
              </a:solidFill>
              <a:effectLst>
                <a:outerShdw blurRad="38100" dist="38100" dir="2700000" algn="tl">
                  <a:srgbClr val="000000">
                    <a:alpha val="43137"/>
                  </a:srgbClr>
                </a:outerShdw>
              </a:effectLst>
              <a:cs typeface="Arial" pitchFamily="34" charset="0"/>
            </a:endParaRPr>
          </a:p>
        </p:txBody>
      </p:sp>
      <p:sp>
        <p:nvSpPr>
          <p:cNvPr id="8" name="Title 1"/>
          <p:cNvSpPr txBox="1">
            <a:spLocks/>
          </p:cNvSpPr>
          <p:nvPr/>
        </p:nvSpPr>
        <p:spPr>
          <a:xfrm>
            <a:off x="1643042" y="5715016"/>
            <a:ext cx="6858048" cy="571504"/>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fontScale="92500"/>
          </a:bodyPr>
          <a:lstStyle/>
          <a:p>
            <a:pPr lvl="1" eaLnBrk="0" fontAlgn="base" hangingPunct="0">
              <a:spcBef>
                <a:spcPts val="1200"/>
              </a:spcBef>
              <a:spcAft>
                <a:spcPct val="0"/>
              </a:spcAft>
            </a:pPr>
            <a:r>
              <a:rPr lang="en-US" sz="2800" b="1" dirty="0" smtClean="0">
                <a:solidFill>
                  <a:srgbClr val="FFFF00"/>
                </a:solidFill>
                <a:effectLst>
                  <a:outerShdw blurRad="38100" dist="38100" dir="2700000" algn="tl">
                    <a:srgbClr val="000000">
                      <a:alpha val="43137"/>
                    </a:srgbClr>
                  </a:outerShdw>
                </a:effectLst>
                <a:ea typeface="Batang" pitchFamily="18" charset="-127"/>
                <a:cs typeface="Arial" pitchFamily="34" charset="0"/>
              </a:rPr>
              <a:t>4.	</a:t>
            </a:r>
            <a:r>
              <a:rPr lang="en-US" sz="2800" b="1" dirty="0" smtClean="0">
                <a:solidFill>
                  <a:srgbClr val="FFFF00"/>
                </a:solidFill>
                <a:effectLst>
                  <a:outerShdw blurRad="38100" dist="38100" dir="2700000" algn="tl">
                    <a:srgbClr val="000000">
                      <a:alpha val="43137"/>
                    </a:srgbClr>
                  </a:outerShdw>
                </a:effectLst>
                <a:ea typeface="Calibri" pitchFamily="34" charset="0"/>
                <a:cs typeface="Arial" pitchFamily="34" charset="0"/>
              </a:rPr>
              <a:t>BRANCHING OR JUMPING STATEMENTS</a:t>
            </a:r>
            <a:r>
              <a:rPr lang="en-US" sz="2800" b="1" dirty="0" smtClean="0">
                <a:solidFill>
                  <a:srgbClr val="FFFF00"/>
                </a:solidFill>
                <a:effectLst>
                  <a:outerShdw blurRad="38100" dist="38100" dir="2700000" algn="tl">
                    <a:srgbClr val="000000">
                      <a:alpha val="43137"/>
                    </a:srgbClr>
                  </a:outerShdw>
                </a:effectLst>
                <a:cs typeface="Arial" pitchFamily="34" charset="0"/>
              </a:rPr>
              <a:t> </a:t>
            </a:r>
          </a:p>
        </p:txBody>
      </p:sp>
      <p:sp>
        <p:nvSpPr>
          <p:cNvPr id="10" name="Title 1"/>
          <p:cNvSpPr>
            <a:spLocks noGrp="1"/>
          </p:cNvSpPr>
          <p:nvPr>
            <p:ph type="title"/>
          </p:nvPr>
        </p:nvSpPr>
        <p:spPr>
          <a:xfrm>
            <a:off x="1643042" y="285728"/>
            <a:ext cx="6858048" cy="785818"/>
          </a:xfrm>
        </p:spPr>
        <p:style>
          <a:lnRef idx="0">
            <a:schemeClr val="accent3"/>
          </a:lnRef>
          <a:fillRef idx="3">
            <a:schemeClr val="accent3"/>
          </a:fillRef>
          <a:effectRef idx="3">
            <a:schemeClr val="accent3"/>
          </a:effectRef>
          <a:fontRef idx="minor">
            <a:schemeClr val="lt1"/>
          </a:fontRef>
        </p:style>
        <p:txBody>
          <a:bodyPr>
            <a:normAutofit/>
          </a:bodyPr>
          <a:lstStyle/>
          <a:p>
            <a:pPr algn="ctr"/>
            <a:r>
              <a:rPr lang="en-US" b="1" dirty="0" smtClean="0">
                <a:solidFill>
                  <a:schemeClr val="tx1"/>
                </a:solidFill>
                <a:effectLst>
                  <a:outerShdw blurRad="38100" dist="38100" dir="2700000" algn="tl">
                    <a:srgbClr val="000000">
                      <a:alpha val="43137"/>
                    </a:srgbClr>
                  </a:outerShdw>
                </a:effectLst>
              </a:rPr>
              <a:t>TYPES OF CONTROL STRUCTURES</a:t>
            </a: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1071538" y="2000240"/>
            <a:ext cx="778671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fontAlgn="base">
              <a:spcBef>
                <a:spcPct val="0"/>
              </a:spcBef>
              <a:spcAft>
                <a:spcPct val="0"/>
              </a:spcAft>
            </a:pPr>
            <a:r>
              <a:rPr lang="en-IN" sz="2800" b="1" dirty="0" smtClean="0">
                <a:solidFill>
                  <a:schemeClr val="bg1"/>
                </a:solidFill>
                <a:effectLst>
                  <a:outerShdw blurRad="38100" dist="38100" dir="2700000" algn="tl">
                    <a:srgbClr val="000000">
                      <a:alpha val="43137"/>
                    </a:srgbClr>
                  </a:outerShdw>
                </a:effectLst>
              </a:rPr>
              <a:t>Sequence is the default control structure; instructions are executed one after another. </a:t>
            </a:r>
          </a:p>
          <a:p>
            <a:pPr lvl="0" indent="457200" algn="just" fontAlgn="base">
              <a:spcBef>
                <a:spcPct val="0"/>
              </a:spcBef>
              <a:spcAft>
                <a:spcPct val="0"/>
              </a:spcAft>
            </a:pPr>
            <a:endParaRPr lang="en-IN" sz="2800" b="1" dirty="0" smtClean="0">
              <a:solidFill>
                <a:schemeClr val="bg1"/>
              </a:solidFill>
              <a:effectLst>
                <a:outerShdw blurRad="38100" dist="38100" dir="2700000" algn="tl">
                  <a:srgbClr val="000000">
                    <a:alpha val="43137"/>
                  </a:srgbClr>
                </a:outerShdw>
              </a:effectLst>
            </a:endParaRPr>
          </a:p>
          <a:p>
            <a:pPr lvl="0" indent="457200" algn="just" fontAlgn="base">
              <a:spcBef>
                <a:spcPct val="0"/>
              </a:spcBef>
              <a:spcAft>
                <a:spcPct val="0"/>
              </a:spcAft>
            </a:pPr>
            <a:r>
              <a:rPr lang="en-IN" sz="2800" b="1" dirty="0" smtClean="0">
                <a:solidFill>
                  <a:schemeClr val="bg1"/>
                </a:solidFill>
                <a:effectLst>
                  <a:outerShdw blurRad="38100" dist="38100" dir="2700000" algn="tl">
                    <a:srgbClr val="000000">
                      <a:alpha val="43137"/>
                    </a:srgbClr>
                  </a:outerShdw>
                </a:effectLst>
              </a:rPr>
              <a:t>Statement 1</a:t>
            </a:r>
          </a:p>
          <a:p>
            <a:pPr lvl="0" indent="457200" algn="just" fontAlgn="base">
              <a:spcBef>
                <a:spcPct val="0"/>
              </a:spcBef>
              <a:spcAft>
                <a:spcPct val="0"/>
              </a:spcAft>
            </a:pPr>
            <a:r>
              <a:rPr lang="en-IN" sz="2800" b="1" dirty="0" smtClean="0">
                <a:solidFill>
                  <a:schemeClr val="bg1"/>
                </a:solidFill>
                <a:effectLst>
                  <a:outerShdw blurRad="38100" dist="38100" dir="2700000" algn="tl">
                    <a:srgbClr val="000000">
                      <a:alpha val="43137"/>
                    </a:srgbClr>
                  </a:outerShdw>
                </a:effectLst>
              </a:rPr>
              <a:t>Statement 2</a:t>
            </a:r>
          </a:p>
          <a:p>
            <a:pPr lvl="0" indent="457200" algn="just" fontAlgn="base">
              <a:spcBef>
                <a:spcPct val="0"/>
              </a:spcBef>
              <a:spcAft>
                <a:spcPct val="0"/>
              </a:spcAft>
            </a:pPr>
            <a:r>
              <a:rPr lang="en-IN" sz="2800" b="1" dirty="0" smtClean="0">
                <a:solidFill>
                  <a:schemeClr val="bg1"/>
                </a:solidFill>
                <a:effectLst>
                  <a:outerShdw blurRad="38100" dist="38100" dir="2700000" algn="tl">
                    <a:srgbClr val="000000">
                      <a:alpha val="43137"/>
                    </a:srgbClr>
                  </a:outerShdw>
                </a:effectLst>
              </a:rPr>
              <a:t>Statement 3</a:t>
            </a:r>
          </a:p>
          <a:p>
            <a:pPr lvl="0" indent="457200" algn="just" fontAlgn="base">
              <a:spcBef>
                <a:spcPct val="0"/>
              </a:spcBef>
              <a:spcAft>
                <a:spcPct val="0"/>
              </a:spcAft>
            </a:pPr>
            <a:r>
              <a:rPr lang="en-IN" sz="2800" b="1" dirty="0" smtClean="0">
                <a:solidFill>
                  <a:schemeClr val="bg1"/>
                </a:solidFill>
                <a:effectLst>
                  <a:outerShdw blurRad="38100" dist="38100" dir="2700000" algn="tl">
                    <a:srgbClr val="000000">
                      <a:alpha val="43137"/>
                    </a:srgbClr>
                  </a:outerShdw>
                </a:effectLst>
              </a:rPr>
              <a:t>……..</a:t>
            </a:r>
          </a:p>
          <a:p>
            <a:pPr lvl="0" indent="457200" algn="just" fontAlgn="base">
              <a:spcBef>
                <a:spcPct val="0"/>
              </a:spcBef>
              <a:spcAft>
                <a:spcPct val="0"/>
              </a:spcAft>
            </a:pPr>
            <a:r>
              <a:rPr lang="en-IN" sz="2800" b="1" dirty="0" smtClean="0">
                <a:solidFill>
                  <a:schemeClr val="bg1"/>
                </a:solidFill>
                <a:effectLst>
                  <a:outerShdw blurRad="38100" dist="38100" dir="2700000" algn="tl">
                    <a:srgbClr val="000000">
                      <a:alpha val="43137"/>
                    </a:srgbClr>
                  </a:outerShdw>
                </a:effectLst>
              </a:rPr>
              <a:t>……..</a:t>
            </a:r>
          </a:p>
          <a:p>
            <a:pPr lvl="0" indent="457200" algn="just" fontAlgn="base">
              <a:spcBef>
                <a:spcPct val="0"/>
              </a:spcBef>
              <a:spcAft>
                <a:spcPct val="0"/>
              </a:spcAft>
            </a:pPr>
            <a:r>
              <a:rPr lang="en-IN" sz="2800" b="1" dirty="0" smtClean="0">
                <a:solidFill>
                  <a:schemeClr val="bg1"/>
                </a:solidFill>
                <a:effectLst>
                  <a:outerShdw blurRad="38100" dist="38100" dir="2700000" algn="tl">
                    <a:srgbClr val="000000">
                      <a:alpha val="43137"/>
                    </a:srgbClr>
                  </a:outerShdw>
                </a:effectLst>
              </a:rPr>
              <a:t>……..</a:t>
            </a:r>
          </a:p>
          <a:p>
            <a:pPr lvl="0" indent="457200" algn="just" fontAlgn="base">
              <a:spcBef>
                <a:spcPct val="0"/>
              </a:spcBef>
              <a:spcAft>
                <a:spcPct val="0"/>
              </a:spcAft>
            </a:pPr>
            <a:endParaRPr lang="en-IN" sz="2800" b="1" dirty="0" smtClean="0">
              <a:solidFill>
                <a:schemeClr val="bg1"/>
              </a:solidFill>
              <a:effectLst>
                <a:outerShdw blurRad="38100" dist="38100" dir="2700000" algn="tl">
                  <a:srgbClr val="000000">
                    <a:alpha val="43137"/>
                  </a:srgbClr>
                </a:outerShdw>
              </a:effectLst>
            </a:endParaRPr>
          </a:p>
        </p:txBody>
      </p:sp>
      <p:sp>
        <p:nvSpPr>
          <p:cNvPr id="4" name="Title 1"/>
          <p:cNvSpPr txBox="1">
            <a:spLocks/>
          </p:cNvSpPr>
          <p:nvPr/>
        </p:nvSpPr>
        <p:spPr>
          <a:xfrm>
            <a:off x="2714612" y="357166"/>
            <a:ext cx="5214974" cy="714380"/>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lvl="1" algn="ctr" eaLnBrk="0" fontAlgn="base" hangingPunct="0">
              <a:spcBef>
                <a:spcPts val="1200"/>
              </a:spcBef>
              <a:spcAft>
                <a:spcPct val="0"/>
              </a:spcAft>
            </a:pPr>
            <a:r>
              <a:rPr lang="en-US" sz="3200" b="1" dirty="0" smtClean="0">
                <a:solidFill>
                  <a:srgbClr val="FFFF00"/>
                </a:solidFill>
                <a:effectLst>
                  <a:outerShdw blurRad="38100" dist="38100" dir="2700000" algn="tl">
                    <a:srgbClr val="000000">
                      <a:alpha val="43137"/>
                    </a:srgbClr>
                  </a:outerShdw>
                </a:effectLst>
                <a:ea typeface="Batang" pitchFamily="18" charset="-127"/>
                <a:cs typeface="Arial" pitchFamily="34" charset="0"/>
              </a:rPr>
              <a:t>1.	SEQUENCE</a:t>
            </a:r>
            <a:endParaRPr lang="en-US" sz="3200" b="1" dirty="0" smtClean="0">
              <a:solidFill>
                <a:srgbClr val="FFFF00"/>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285984" y="3143248"/>
            <a:ext cx="5929354" cy="71438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lvl="1" algn="ctr" eaLnBrk="0" fontAlgn="base" hangingPunct="0">
              <a:spcBef>
                <a:spcPts val="1200"/>
              </a:spcBef>
              <a:spcAft>
                <a:spcPct val="0"/>
              </a:spcAft>
            </a:pPr>
            <a:r>
              <a:rPr lang="en-US" sz="3200" b="1" dirty="0" smtClean="0">
                <a:solidFill>
                  <a:srgbClr val="FFFF00"/>
                </a:solidFill>
                <a:effectLst>
                  <a:outerShdw blurRad="38100" dist="38100" dir="2700000" algn="tl">
                    <a:srgbClr val="000000">
                      <a:alpha val="43137"/>
                    </a:srgbClr>
                  </a:outerShdw>
                </a:effectLst>
                <a:ea typeface="Batang" pitchFamily="18" charset="-127"/>
                <a:cs typeface="Arial" pitchFamily="34" charset="0"/>
              </a:rPr>
              <a:t>1.	SEQUENCE – FLOW CHART</a:t>
            </a:r>
            <a:endParaRPr lang="en-US" sz="3200" b="1" dirty="0" smtClean="0">
              <a:solidFill>
                <a:srgbClr val="FFFF00"/>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928794" y="428604"/>
            <a:ext cx="5572164" cy="71438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pPr eaLnBrk="0" fontAlgn="base" hangingPunct="0">
              <a:spcBef>
                <a:spcPts val="1200"/>
              </a:spcBef>
              <a:spcAft>
                <a:spcPct val="0"/>
              </a:spcAft>
            </a:pPr>
            <a:r>
              <a:rPr lang="en-US" sz="3200" b="1" dirty="0" smtClean="0">
                <a:solidFill>
                  <a:schemeClr val="tx1"/>
                </a:solidFill>
                <a:effectLst>
                  <a:outerShdw blurRad="38100" dist="38100" dir="2700000" algn="tl">
                    <a:srgbClr val="000000">
                      <a:alpha val="43137"/>
                    </a:srgbClr>
                  </a:outerShdw>
                </a:effectLst>
                <a:ea typeface="Batang" pitchFamily="18" charset="-127"/>
                <a:cs typeface="Arial" pitchFamily="34" charset="0"/>
              </a:rPr>
              <a:t>1.  SEQUENCE – FLOW CHART</a:t>
            </a:r>
            <a:endParaRPr lang="en-US" sz="3200" b="1" dirty="0" smtClean="0">
              <a:solidFill>
                <a:schemeClr val="tx1"/>
              </a:solidFill>
              <a:effectLst>
                <a:outerShdw blurRad="38100" dist="38100" dir="2700000" algn="tl">
                  <a:srgbClr val="000000">
                    <a:alpha val="43137"/>
                  </a:srgbClr>
                </a:outerShdw>
              </a:effectLst>
              <a:cs typeface="Arial" pitchFamily="34" charset="0"/>
            </a:endParaRPr>
          </a:p>
        </p:txBody>
      </p:sp>
      <p:sp>
        <p:nvSpPr>
          <p:cNvPr id="5" name="AutoShape 4"/>
          <p:cNvSpPr>
            <a:spLocks noChangeArrowheads="1"/>
          </p:cNvSpPr>
          <p:nvPr/>
        </p:nvSpPr>
        <p:spPr bwMode="auto">
          <a:xfrm>
            <a:off x="2143108" y="2285992"/>
            <a:ext cx="3505200" cy="7620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r>
              <a:rPr lang="en-US" sz="3200" b="1" dirty="0">
                <a:solidFill>
                  <a:schemeClr val="tx1"/>
                </a:solidFill>
                <a:effectLst>
                  <a:outerShdw blurRad="38100" dist="38100" dir="2700000" algn="tl">
                    <a:srgbClr val="000000">
                      <a:alpha val="43137"/>
                    </a:srgbClr>
                  </a:outerShdw>
                </a:effectLst>
              </a:rPr>
              <a:t>Statement 1</a:t>
            </a:r>
          </a:p>
        </p:txBody>
      </p:sp>
      <p:sp>
        <p:nvSpPr>
          <p:cNvPr id="6" name="AutoShape 5"/>
          <p:cNvSpPr>
            <a:spLocks noChangeArrowheads="1"/>
          </p:cNvSpPr>
          <p:nvPr/>
        </p:nvSpPr>
        <p:spPr bwMode="auto">
          <a:xfrm>
            <a:off x="2246295" y="3573455"/>
            <a:ext cx="3505200" cy="762000"/>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a:r>
              <a:rPr lang="en-US" sz="3200" b="1">
                <a:solidFill>
                  <a:schemeClr val="tx1"/>
                </a:solidFill>
                <a:effectLst>
                  <a:outerShdw blurRad="38100" dist="38100" dir="2700000" algn="tl">
                    <a:srgbClr val="000000">
                      <a:alpha val="43137"/>
                    </a:srgbClr>
                  </a:outerShdw>
                </a:effectLst>
              </a:rPr>
              <a:t>Statement 2</a:t>
            </a:r>
          </a:p>
        </p:txBody>
      </p:sp>
      <p:sp>
        <p:nvSpPr>
          <p:cNvPr id="7" name="AutoShape 6"/>
          <p:cNvSpPr>
            <a:spLocks noChangeArrowheads="1"/>
          </p:cNvSpPr>
          <p:nvPr/>
        </p:nvSpPr>
        <p:spPr bwMode="auto">
          <a:xfrm>
            <a:off x="2216133" y="4868855"/>
            <a:ext cx="3505200" cy="685800"/>
          </a:xfrm>
          <a:prstGeom prst="roundRect">
            <a:avLst>
              <a:gd name="adj" fmla="val 16667"/>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r>
              <a:rPr lang="en-US" sz="3200" b="1">
                <a:solidFill>
                  <a:schemeClr val="tx1"/>
                </a:solidFill>
                <a:effectLst>
                  <a:outerShdw blurRad="38100" dist="38100" dir="2700000" algn="tl">
                    <a:srgbClr val="000000">
                      <a:alpha val="43137"/>
                    </a:srgbClr>
                  </a:outerShdw>
                </a:effectLst>
              </a:rPr>
              <a:t>Statement 3</a:t>
            </a:r>
          </a:p>
        </p:txBody>
      </p:sp>
      <p:sp>
        <p:nvSpPr>
          <p:cNvPr id="8" name="Line 9"/>
          <p:cNvSpPr>
            <a:spLocks noChangeShapeType="1"/>
          </p:cNvSpPr>
          <p:nvPr/>
        </p:nvSpPr>
        <p:spPr bwMode="auto">
          <a:xfrm>
            <a:off x="3943333" y="3047992"/>
            <a:ext cx="0" cy="53340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n-IN" sz="3200" b="1">
              <a:solidFill>
                <a:schemeClr val="tx1"/>
              </a:solidFill>
              <a:effectLst>
                <a:outerShdw blurRad="38100" dist="38100" dir="2700000" algn="tl">
                  <a:srgbClr val="000000">
                    <a:alpha val="43137"/>
                  </a:srgbClr>
                </a:outerShdw>
              </a:effectLst>
            </a:endParaRPr>
          </a:p>
        </p:txBody>
      </p:sp>
      <p:sp>
        <p:nvSpPr>
          <p:cNvPr id="9" name="Line 10"/>
          <p:cNvSpPr>
            <a:spLocks noChangeShapeType="1"/>
          </p:cNvSpPr>
          <p:nvPr/>
        </p:nvSpPr>
        <p:spPr bwMode="auto">
          <a:xfrm>
            <a:off x="3943333" y="4373555"/>
            <a:ext cx="0" cy="45720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n-IN" sz="3200" b="1">
              <a:solidFill>
                <a:schemeClr val="tx1"/>
              </a:solidFill>
              <a:effectLst>
                <a:outerShdw blurRad="38100" dist="38100" dir="2700000" algn="tl">
                  <a:srgbClr val="000000">
                    <a:alpha val="43137"/>
                  </a:srgbClr>
                </a:outerShdw>
              </a:effectLst>
            </a:endParaRPr>
          </a:p>
        </p:txBody>
      </p:sp>
      <p:grpSp>
        <p:nvGrpSpPr>
          <p:cNvPr id="10" name="Group 14"/>
          <p:cNvGrpSpPr/>
          <p:nvPr/>
        </p:nvGrpSpPr>
        <p:grpSpPr>
          <a:xfrm>
            <a:off x="6357950" y="1857364"/>
            <a:ext cx="2214578" cy="4075355"/>
            <a:chOff x="1357290" y="857232"/>
            <a:chExt cx="2214578" cy="4075355"/>
          </a:xfrm>
        </p:grpSpPr>
        <p:sp>
          <p:nvSpPr>
            <p:cNvPr id="11" name="Rectangle 10"/>
            <p:cNvSpPr/>
            <p:nvPr/>
          </p:nvSpPr>
          <p:spPr>
            <a:xfrm>
              <a:off x="1571604" y="1357298"/>
              <a:ext cx="1928826" cy="4286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12" name="Rectangle 11"/>
            <p:cNvSpPr/>
            <p:nvPr/>
          </p:nvSpPr>
          <p:spPr>
            <a:xfrm>
              <a:off x="1571604" y="2285992"/>
              <a:ext cx="1928826" cy="42862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a:p>
          </p:txBody>
        </p:sp>
        <p:sp>
          <p:nvSpPr>
            <p:cNvPr id="13" name="Rectangle 12"/>
            <p:cNvSpPr/>
            <p:nvPr/>
          </p:nvSpPr>
          <p:spPr>
            <a:xfrm>
              <a:off x="1571604" y="3214686"/>
              <a:ext cx="1928826" cy="42862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14" name="Down Arrow 13"/>
            <p:cNvSpPr/>
            <p:nvPr/>
          </p:nvSpPr>
          <p:spPr>
            <a:xfrm>
              <a:off x="2357422" y="1785926"/>
              <a:ext cx="285752" cy="500066"/>
            </a:xfrm>
            <a:prstGeom prst="downArrow">
              <a:avLst/>
            </a:prstGeom>
            <a:gradFill>
              <a:gsLst>
                <a:gs pos="0">
                  <a:srgbClr val="FFF200"/>
                </a:gs>
                <a:gs pos="45000">
                  <a:srgbClr val="FF7A00"/>
                </a:gs>
                <a:gs pos="70000">
                  <a:srgbClr val="FF0300"/>
                </a:gs>
                <a:gs pos="100000">
                  <a:srgbClr val="4D0808"/>
                </a:gs>
              </a:gsLst>
              <a:lin ang="162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15" name="Down Arrow 14"/>
            <p:cNvSpPr/>
            <p:nvPr/>
          </p:nvSpPr>
          <p:spPr>
            <a:xfrm>
              <a:off x="2357422" y="2714620"/>
              <a:ext cx="285752" cy="500066"/>
            </a:xfrm>
            <a:prstGeom prst="downArrow">
              <a:avLst/>
            </a:prstGeom>
            <a:gradFill>
              <a:gsLst>
                <a:gs pos="0">
                  <a:srgbClr val="FF3399"/>
                </a:gs>
                <a:gs pos="25000">
                  <a:srgbClr val="FF6633"/>
                </a:gs>
                <a:gs pos="50000">
                  <a:srgbClr val="FFFF00"/>
                </a:gs>
                <a:gs pos="75000">
                  <a:srgbClr val="01A78F"/>
                </a:gs>
                <a:gs pos="100000">
                  <a:srgbClr val="3366FF"/>
                </a:gs>
              </a:gsLst>
              <a:lin ang="162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16" name="Down Arrow 15"/>
            <p:cNvSpPr/>
            <p:nvPr/>
          </p:nvSpPr>
          <p:spPr>
            <a:xfrm>
              <a:off x="2357422" y="857232"/>
              <a:ext cx="285752" cy="500066"/>
            </a:xfrm>
            <a:prstGeom prst="downArrow">
              <a:avLst/>
            </a:prstGeom>
            <a:gradFill>
              <a:gsLst>
                <a:gs pos="0">
                  <a:srgbClr val="FFF200"/>
                </a:gs>
                <a:gs pos="45000">
                  <a:srgbClr val="FF7A00"/>
                </a:gs>
                <a:gs pos="70000">
                  <a:srgbClr val="FF0300"/>
                </a:gs>
                <a:gs pos="100000">
                  <a:srgbClr val="4D0808"/>
                </a:gs>
              </a:gsLst>
              <a:lin ang="162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17" name="Down Arrow 16"/>
            <p:cNvSpPr/>
            <p:nvPr/>
          </p:nvSpPr>
          <p:spPr>
            <a:xfrm>
              <a:off x="2357422" y="3643314"/>
              <a:ext cx="285752" cy="500066"/>
            </a:xfrm>
            <a:prstGeom prst="downArrow">
              <a:avLst/>
            </a:prstGeom>
            <a:gradFill>
              <a:gsLst>
                <a:gs pos="0">
                  <a:srgbClr val="FF3399"/>
                </a:gs>
                <a:gs pos="25000">
                  <a:srgbClr val="FF6633"/>
                </a:gs>
                <a:gs pos="50000">
                  <a:srgbClr val="FFFF00"/>
                </a:gs>
                <a:gs pos="75000">
                  <a:srgbClr val="01A78F"/>
                </a:gs>
                <a:gs pos="100000">
                  <a:srgbClr val="3366FF"/>
                </a:gs>
              </a:gsLst>
              <a:lin ang="162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18" name="TextBox 17"/>
            <p:cNvSpPr txBox="1"/>
            <p:nvPr/>
          </p:nvSpPr>
          <p:spPr>
            <a:xfrm>
              <a:off x="1357290" y="4286256"/>
              <a:ext cx="2214578" cy="646331"/>
            </a:xfrm>
            <a:prstGeom prst="rect">
              <a:avLst/>
            </a:prstGeom>
            <a:noFill/>
            <a:scene3d>
              <a:camera prst="obliqueTopLeft"/>
              <a:lightRig rig="threePt" dir="t"/>
            </a:scene3d>
          </p:spPr>
          <p:txBody>
            <a:bodyPr wrap="square" rtlCol="0">
              <a:spAutoFit/>
            </a:bodyPr>
            <a:lstStyle/>
            <a:p>
              <a:pPr algn="ctr"/>
              <a:r>
                <a:rPr lang="en-US" sz="3600" b="1" u="sng" dirty="0" smtClean="0">
                  <a:solidFill>
                    <a:srgbClr val="FFFF00"/>
                  </a:solidFill>
                  <a:effectLst>
                    <a:outerShdw blurRad="38100" dist="38100" dir="2700000" algn="tl">
                      <a:srgbClr val="000000">
                        <a:alpha val="43137"/>
                      </a:srgbClr>
                    </a:outerShdw>
                  </a:effectLst>
                </a:rPr>
                <a:t>SEQUENCE</a:t>
              </a:r>
              <a:endParaRPr lang="en-IN" sz="3600" b="1" u="sng" dirty="0">
                <a:solidFill>
                  <a:srgbClr val="FFFF00"/>
                </a:solidFill>
                <a:effectLst>
                  <a:outerShdw blurRad="38100" dist="38100" dir="2700000" algn="tl">
                    <a:srgbClr val="000000">
                      <a:alpha val="43137"/>
                    </a:srgbClr>
                  </a:outerShdw>
                </a:effectLst>
              </a:endParaRPr>
            </a:p>
          </p:txBody>
        </p:sp>
      </p:gr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500298" y="3357562"/>
            <a:ext cx="5214974" cy="71438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lvl="1" eaLnBrk="0" fontAlgn="base" hangingPunct="0">
              <a:spcBef>
                <a:spcPts val="1200"/>
              </a:spcBef>
              <a:spcAft>
                <a:spcPct val="0"/>
              </a:spcAft>
            </a:pPr>
            <a:r>
              <a:rPr lang="en-US" sz="3200" b="1" dirty="0" smtClean="0">
                <a:solidFill>
                  <a:srgbClr val="FFFF00"/>
                </a:solidFill>
                <a:effectLst>
                  <a:outerShdw blurRad="38100" dist="38100" dir="2700000" algn="tl">
                    <a:srgbClr val="000000">
                      <a:alpha val="43137"/>
                    </a:srgbClr>
                  </a:outerShdw>
                </a:effectLst>
                <a:ea typeface="Batang" pitchFamily="18" charset="-127"/>
                <a:cs typeface="Arial" pitchFamily="34" charset="0"/>
              </a:rPr>
              <a:t>1.	SEQUENCE - PROGRAM</a:t>
            </a:r>
            <a:endParaRPr lang="en-US" sz="3200" b="1" dirty="0" smtClean="0">
              <a:solidFill>
                <a:srgbClr val="FFFF00"/>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1071538" y="2000240"/>
            <a:ext cx="778671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fontAlgn="base">
              <a:spcBef>
                <a:spcPct val="0"/>
              </a:spcBef>
              <a:spcAft>
                <a:spcPct val="0"/>
              </a:spcAft>
            </a:pPr>
            <a:r>
              <a:rPr lang="en-IN" sz="2800" b="1" dirty="0" smtClean="0">
                <a:solidFill>
                  <a:schemeClr val="bg1"/>
                </a:solidFill>
                <a:effectLst>
                  <a:outerShdw blurRad="38100" dist="38100" dir="2700000" algn="tl">
                    <a:srgbClr val="000000">
                      <a:alpha val="43137"/>
                    </a:srgbClr>
                  </a:outerShdw>
                </a:effectLst>
              </a:rPr>
              <a:t>Sequence is the default control structure; instructions are executed one after another. </a:t>
            </a:r>
          </a:p>
          <a:p>
            <a:pPr lvl="0" indent="457200" algn="just" fontAlgn="base">
              <a:spcBef>
                <a:spcPct val="0"/>
              </a:spcBef>
              <a:spcAft>
                <a:spcPct val="0"/>
              </a:spcAft>
            </a:pPr>
            <a:r>
              <a:rPr lang="en-US" sz="2800" b="1" dirty="0" smtClean="0">
                <a:solidFill>
                  <a:srgbClr val="FF0000"/>
                </a:solidFill>
                <a:effectLst>
                  <a:outerShdw blurRad="38100" dist="38100" dir="2700000" algn="tl">
                    <a:srgbClr val="000000">
                      <a:alpha val="43137"/>
                    </a:srgbClr>
                  </a:outerShdw>
                </a:effectLst>
                <a:ea typeface="Calibri" pitchFamily="34" charset="0"/>
                <a:cs typeface="Arial" pitchFamily="34" charset="0"/>
              </a:rPr>
              <a:t># This program adds two numbers</a:t>
            </a:r>
          </a:p>
          <a:p>
            <a:pPr lvl="0" indent="457200" algn="just" fontAlgn="base">
              <a:spcBef>
                <a:spcPct val="0"/>
              </a:spcBef>
              <a:spcAft>
                <a:spcPct val="0"/>
              </a:spcAft>
            </a:pPr>
            <a:r>
              <a:rPr lang="en-US" sz="2800" b="1" dirty="0" smtClean="0">
                <a:solidFill>
                  <a:srgbClr val="FFFF00"/>
                </a:solidFill>
                <a:effectLst>
                  <a:outerShdw blurRad="38100" dist="38100" dir="2700000" algn="tl">
                    <a:srgbClr val="000000">
                      <a:alpha val="43137"/>
                    </a:srgbClr>
                  </a:outerShdw>
                </a:effectLst>
                <a:ea typeface="Calibri" pitchFamily="34" charset="0"/>
                <a:cs typeface="Arial" pitchFamily="34" charset="0"/>
              </a:rPr>
              <a:t>def  </a:t>
            </a:r>
            <a:r>
              <a:rPr lang="en-US" sz="2800" b="1" dirty="0" err="1" smtClean="0">
                <a:solidFill>
                  <a:srgbClr val="FFFF00"/>
                </a:solidFill>
                <a:effectLst>
                  <a:outerShdw blurRad="38100" dist="38100" dir="2700000" algn="tl">
                    <a:srgbClr val="000000">
                      <a:alpha val="43137"/>
                    </a:srgbClr>
                  </a:outerShdw>
                </a:effectLst>
                <a:ea typeface="Calibri" pitchFamily="34" charset="0"/>
                <a:cs typeface="Arial" pitchFamily="34" charset="0"/>
              </a:rPr>
              <a:t>sum_of_two_no</a:t>
            </a:r>
            <a:r>
              <a:rPr lang="en-US" sz="2800" b="1" dirty="0" smtClean="0">
                <a:solidFill>
                  <a:srgbClr val="FFFF00"/>
                </a:solidFill>
                <a:effectLst>
                  <a:outerShdw blurRad="38100" dist="38100" dir="2700000" algn="tl">
                    <a:srgbClr val="000000">
                      <a:alpha val="43137"/>
                    </a:srgbClr>
                  </a:outerShdw>
                </a:effectLst>
                <a:ea typeface="Calibri" pitchFamily="34" charset="0"/>
                <a:cs typeface="Arial" pitchFamily="34" charset="0"/>
              </a:rPr>
              <a:t>():</a:t>
            </a:r>
          </a:p>
          <a:p>
            <a:pPr lvl="0" indent="457200" algn="just" fontAlgn="base">
              <a:spcBef>
                <a:spcPct val="0"/>
              </a:spcBef>
              <a:spcAft>
                <a:spcPct val="0"/>
              </a:spcAft>
            </a:pPr>
            <a:r>
              <a:rPr lang="en-US" sz="2800" b="1" dirty="0" smtClean="0">
                <a:solidFill>
                  <a:schemeClr val="bg1"/>
                </a:solidFill>
                <a:effectLst>
                  <a:outerShdw blurRad="38100" dist="38100" dir="2700000" algn="tl">
                    <a:srgbClr val="000000">
                      <a:alpha val="43137"/>
                    </a:srgbClr>
                  </a:outerShdw>
                </a:effectLst>
                <a:ea typeface="Calibri" pitchFamily="34" charset="0"/>
                <a:cs typeface="Arial" pitchFamily="34" charset="0"/>
              </a:rPr>
              <a:t>	num1 = 1.5</a:t>
            </a:r>
          </a:p>
          <a:p>
            <a:pPr lvl="0" indent="457200" algn="just" fontAlgn="base">
              <a:spcBef>
                <a:spcPct val="0"/>
              </a:spcBef>
              <a:spcAft>
                <a:spcPct val="0"/>
              </a:spcAft>
            </a:pPr>
            <a:r>
              <a:rPr lang="en-US" sz="2800" b="1" dirty="0" smtClean="0">
                <a:solidFill>
                  <a:schemeClr val="bg1"/>
                </a:solidFill>
                <a:effectLst>
                  <a:outerShdw blurRad="38100" dist="38100" dir="2700000" algn="tl">
                    <a:srgbClr val="000000">
                      <a:alpha val="43137"/>
                    </a:srgbClr>
                  </a:outerShdw>
                </a:effectLst>
                <a:ea typeface="Calibri" pitchFamily="34" charset="0"/>
                <a:cs typeface="Arial" pitchFamily="34" charset="0"/>
              </a:rPr>
              <a:t>	num2 = 6.3</a:t>
            </a:r>
            <a:endParaRPr lang="en-US" sz="2800" b="1" dirty="0" smtClean="0">
              <a:solidFill>
                <a:srgbClr val="FF0000"/>
              </a:solidFill>
              <a:effectLst>
                <a:outerShdw blurRad="38100" dist="38100" dir="2700000" algn="tl">
                  <a:srgbClr val="000000">
                    <a:alpha val="43137"/>
                  </a:srgbClr>
                </a:outerShdw>
              </a:effectLst>
              <a:ea typeface="Calibri" pitchFamily="34" charset="0"/>
              <a:cs typeface="Arial" pitchFamily="34" charset="0"/>
            </a:endParaRPr>
          </a:p>
          <a:p>
            <a:pPr lvl="0" indent="457200" algn="just" fontAlgn="base">
              <a:spcBef>
                <a:spcPct val="0"/>
              </a:spcBef>
              <a:spcAft>
                <a:spcPct val="0"/>
              </a:spcAft>
            </a:pPr>
            <a:r>
              <a:rPr lang="en-US" sz="2800" b="1" dirty="0" smtClean="0">
                <a:solidFill>
                  <a:schemeClr val="bg1"/>
                </a:solidFill>
                <a:effectLst>
                  <a:outerShdw blurRad="38100" dist="38100" dir="2700000" algn="tl">
                    <a:srgbClr val="000000">
                      <a:alpha val="43137"/>
                    </a:srgbClr>
                  </a:outerShdw>
                </a:effectLst>
                <a:ea typeface="Calibri" pitchFamily="34" charset="0"/>
                <a:cs typeface="Arial" pitchFamily="34" charset="0"/>
              </a:rPr>
              <a:t>	sum = float(num1) + float(num2)</a:t>
            </a:r>
            <a:endParaRPr lang="en-US" sz="2800" b="1" dirty="0" smtClean="0">
              <a:solidFill>
                <a:srgbClr val="FF0000"/>
              </a:solidFill>
              <a:effectLst>
                <a:outerShdw blurRad="38100" dist="38100" dir="2700000" algn="tl">
                  <a:srgbClr val="000000">
                    <a:alpha val="43137"/>
                  </a:srgbClr>
                </a:outerShdw>
              </a:effectLst>
              <a:ea typeface="Calibri" pitchFamily="34" charset="0"/>
              <a:cs typeface="Arial" pitchFamily="34" charset="0"/>
            </a:endParaRPr>
          </a:p>
          <a:p>
            <a:pPr lvl="0" indent="457200" algn="just" fontAlgn="base">
              <a:spcBef>
                <a:spcPct val="0"/>
              </a:spcBef>
              <a:spcAft>
                <a:spcPct val="0"/>
              </a:spcAft>
            </a:pPr>
            <a:r>
              <a:rPr lang="en-US" sz="2800" b="1" dirty="0" smtClean="0">
                <a:solidFill>
                  <a:schemeClr val="bg1"/>
                </a:solidFill>
                <a:effectLst>
                  <a:outerShdw blurRad="38100" dist="38100" dir="2700000" algn="tl">
                    <a:srgbClr val="000000">
                      <a:alpha val="43137"/>
                    </a:srgbClr>
                  </a:outerShdw>
                </a:effectLst>
                <a:ea typeface="Calibri" pitchFamily="34" charset="0"/>
                <a:cs typeface="Arial" pitchFamily="34" charset="0"/>
              </a:rPr>
              <a:t>	print('The sum is =‘, sum)</a:t>
            </a:r>
          </a:p>
          <a:p>
            <a:pPr lvl="0" indent="457200" algn="just" fontAlgn="base">
              <a:spcBef>
                <a:spcPct val="0"/>
              </a:spcBef>
              <a:spcAft>
                <a:spcPct val="0"/>
              </a:spcAft>
            </a:pPr>
            <a:r>
              <a:rPr lang="en-US" sz="2800" b="1" dirty="0" err="1" smtClean="0">
                <a:solidFill>
                  <a:srgbClr val="FFFF00"/>
                </a:solidFill>
                <a:effectLst>
                  <a:outerShdw blurRad="38100" dist="38100" dir="2700000" algn="tl">
                    <a:srgbClr val="000000">
                      <a:alpha val="43137"/>
                    </a:srgbClr>
                  </a:outerShdw>
                </a:effectLst>
                <a:ea typeface="Calibri" pitchFamily="34" charset="0"/>
                <a:cs typeface="Arial" pitchFamily="34" charset="0"/>
              </a:rPr>
              <a:t>sum_of_two_no</a:t>
            </a:r>
            <a:r>
              <a:rPr lang="en-US" sz="2800" b="1" dirty="0" smtClean="0">
                <a:solidFill>
                  <a:srgbClr val="FFFF00"/>
                </a:solidFill>
                <a:effectLst>
                  <a:outerShdw blurRad="38100" dist="38100" dir="2700000" algn="tl">
                    <a:srgbClr val="000000">
                      <a:alpha val="43137"/>
                    </a:srgbClr>
                  </a:outerShdw>
                </a:effectLst>
                <a:ea typeface="Calibri" pitchFamily="34" charset="0"/>
                <a:cs typeface="Arial" pitchFamily="34" charset="0"/>
              </a:rPr>
              <a:t>():</a:t>
            </a:r>
            <a:endParaRPr kumimoji="0" lang="en-US" sz="2800" i="0" u="none" strike="noStrike" cap="none" normalizeH="0" baseline="0" dirty="0" smtClean="0">
              <a:ln>
                <a:noFill/>
              </a:ln>
              <a:solidFill>
                <a:srgbClr val="FFFF00"/>
              </a:solidFill>
              <a:effectLst>
                <a:outerShdw blurRad="38100" dist="38100" dir="2700000" algn="tl">
                  <a:srgbClr val="000000">
                    <a:alpha val="43137"/>
                  </a:srgbClr>
                </a:outerShdw>
              </a:effectLst>
              <a:ea typeface="Calibri" pitchFamily="34" charset="0"/>
              <a:cs typeface="Arial" pitchFamily="34" charset="0"/>
            </a:endParaRPr>
          </a:p>
        </p:txBody>
      </p:sp>
      <p:sp>
        <p:nvSpPr>
          <p:cNvPr id="4" name="Title 1"/>
          <p:cNvSpPr txBox="1">
            <a:spLocks/>
          </p:cNvSpPr>
          <p:nvPr/>
        </p:nvSpPr>
        <p:spPr>
          <a:xfrm>
            <a:off x="2714612" y="357166"/>
            <a:ext cx="5214974" cy="71438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pPr lvl="1" algn="ctr" eaLnBrk="0" fontAlgn="base" hangingPunct="0">
              <a:spcBef>
                <a:spcPts val="1200"/>
              </a:spcBef>
              <a:spcAft>
                <a:spcPct val="0"/>
              </a:spcAft>
            </a:pPr>
            <a:r>
              <a:rPr lang="en-US" sz="3200" b="1" dirty="0" smtClean="0">
                <a:solidFill>
                  <a:schemeClr val="tx1"/>
                </a:solidFill>
                <a:effectLst>
                  <a:outerShdw blurRad="38100" dist="38100" dir="2700000" algn="tl">
                    <a:srgbClr val="000000">
                      <a:alpha val="43137"/>
                    </a:srgbClr>
                  </a:outerShdw>
                </a:effectLst>
                <a:ea typeface="Batang" pitchFamily="18" charset="-127"/>
                <a:cs typeface="Arial" pitchFamily="34" charset="0"/>
              </a:rPr>
              <a:t>1.	SEQUENCE - PROGRAM</a:t>
            </a:r>
            <a:endParaRPr lang="en-US" sz="3200" b="1" dirty="0" smtClean="0">
              <a:solidFill>
                <a:schemeClr val="tx1"/>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357422" y="857232"/>
            <a:ext cx="5357850" cy="71438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lvl="1" algn="ctr" eaLnBrk="0" fontAlgn="base" hangingPunct="0">
              <a:spcBef>
                <a:spcPts val="1200"/>
              </a:spcBef>
              <a:spcAft>
                <a:spcPct val="0"/>
              </a:spcAft>
            </a:pPr>
            <a:r>
              <a:rPr lang="en-US" sz="3200" b="1" dirty="0" smtClean="0">
                <a:solidFill>
                  <a:srgbClr val="FFFF00"/>
                </a:solidFill>
                <a:effectLst>
                  <a:outerShdw blurRad="38100" dist="38100" dir="2700000" algn="tl">
                    <a:srgbClr val="000000">
                      <a:alpha val="43137"/>
                    </a:srgbClr>
                  </a:outerShdw>
                </a:effectLst>
                <a:ea typeface="Batang" pitchFamily="18" charset="-127"/>
                <a:cs typeface="Arial" pitchFamily="34" charset="0"/>
              </a:rPr>
              <a:t>2.	SELECTION</a:t>
            </a:r>
            <a:endParaRPr lang="en-US" sz="3200" b="1" dirty="0" smtClean="0">
              <a:solidFill>
                <a:srgbClr val="FFFF00"/>
              </a:solidFill>
              <a:effectLst>
                <a:outerShdw blurRad="38100" dist="38100" dir="2700000" algn="tl">
                  <a:srgbClr val="000000">
                    <a:alpha val="43137"/>
                  </a:srgbClr>
                </a:outerShdw>
              </a:effectLst>
              <a:cs typeface="Arial" pitchFamily="34" charset="0"/>
            </a:endParaRPr>
          </a:p>
        </p:txBody>
      </p:sp>
      <p:grpSp>
        <p:nvGrpSpPr>
          <p:cNvPr id="5" name="Group 76"/>
          <p:cNvGrpSpPr/>
          <p:nvPr/>
        </p:nvGrpSpPr>
        <p:grpSpPr>
          <a:xfrm>
            <a:off x="3428992" y="2071678"/>
            <a:ext cx="3214710" cy="3832013"/>
            <a:chOff x="2928926" y="600508"/>
            <a:chExt cx="3214710" cy="3832013"/>
          </a:xfrm>
        </p:grpSpPr>
        <p:sp>
          <p:nvSpPr>
            <p:cNvPr id="6" name="Flowchart: Decision 5"/>
            <p:cNvSpPr/>
            <p:nvPr/>
          </p:nvSpPr>
          <p:spPr>
            <a:xfrm>
              <a:off x="3914544" y="600508"/>
              <a:ext cx="1285884" cy="928694"/>
            </a:xfrm>
            <a:prstGeom prst="flowChartDecisi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b="1" dirty="0"/>
            </a:p>
          </p:txBody>
        </p:sp>
        <p:sp>
          <p:nvSpPr>
            <p:cNvPr id="8" name="Rectangle 7"/>
            <p:cNvSpPr/>
            <p:nvPr/>
          </p:nvSpPr>
          <p:spPr>
            <a:xfrm>
              <a:off x="2928926" y="1714488"/>
              <a:ext cx="1143008" cy="5715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9" name="Rectangle 8"/>
            <p:cNvSpPr/>
            <p:nvPr/>
          </p:nvSpPr>
          <p:spPr>
            <a:xfrm>
              <a:off x="5000628" y="1714488"/>
              <a:ext cx="1143008" cy="5715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10" name="Flowchart: Connector 9"/>
            <p:cNvSpPr/>
            <p:nvPr/>
          </p:nvSpPr>
          <p:spPr>
            <a:xfrm>
              <a:off x="4143372" y="2500306"/>
              <a:ext cx="642942" cy="642942"/>
            </a:xfrm>
            <a:prstGeom prst="flowChartConnector">
              <a:avLst/>
            </a:prstGeom>
            <a:solidFill>
              <a:srgbClr val="FFFF00"/>
            </a:solidFill>
            <a:effectLst>
              <a:glow rad="228600">
                <a:schemeClr val="accent6">
                  <a:satMod val="175000"/>
                  <a:alpha val="40000"/>
                </a:schemeClr>
              </a:glow>
              <a:innerShdw blurRad="63500" dist="50800" dir="2700000">
                <a:prstClr val="black">
                  <a:alpha val="50000"/>
                </a:prstClr>
              </a:innerShdw>
            </a:effectLst>
            <a:scene3d>
              <a:camera prst="obliqueTopLeft"/>
              <a:lightRig rig="threePt" dir="t">
                <a:rot lat="0" lon="0" rev="1200000"/>
              </a:lightRig>
            </a:scene3d>
            <a:sp3d>
              <a:bevelT w="63500" h="25400" prst="divo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cxnSp>
          <p:nvCxnSpPr>
            <p:cNvPr id="11" name="Straight Connector 10"/>
            <p:cNvCxnSpPr/>
            <p:nvPr/>
          </p:nvCxnSpPr>
          <p:spPr>
            <a:xfrm rot="16200000" flipH="1">
              <a:off x="3222332" y="2564090"/>
              <a:ext cx="570710" cy="14514"/>
            </a:xfrm>
            <a:prstGeom prst="line">
              <a:avLst/>
            </a:prstGeom>
            <a:ln w="114300">
              <a:solidFill>
                <a:srgbClr val="FF00FF"/>
              </a:solidFill>
            </a:ln>
            <a:effectLst>
              <a:innerShdw blurRad="114300">
                <a:prstClr val="black"/>
              </a:innerShdw>
            </a:effectLst>
            <a:scene3d>
              <a:camera prst="orthographicFront"/>
              <a:lightRig rig="threePt" dir="t"/>
            </a:scene3d>
            <a:sp3d>
              <a:bevelT w="101600" prst="riblet"/>
            </a:sp3d>
          </p:spPr>
          <p:style>
            <a:lnRef idx="3">
              <a:schemeClr val="accent6"/>
            </a:lnRef>
            <a:fillRef idx="0">
              <a:schemeClr val="accent6"/>
            </a:fillRef>
            <a:effectRef idx="2">
              <a:schemeClr val="accent6"/>
            </a:effectRef>
            <a:fontRef idx="minor">
              <a:schemeClr val="tx1"/>
            </a:fontRef>
          </p:style>
        </p:cxnSp>
        <p:sp>
          <p:nvSpPr>
            <p:cNvPr id="12" name="Left Arrow 11"/>
            <p:cNvSpPr/>
            <p:nvPr/>
          </p:nvSpPr>
          <p:spPr>
            <a:xfrm flipH="1">
              <a:off x="3471402" y="2786058"/>
              <a:ext cx="600532" cy="142876"/>
            </a:xfrm>
            <a:prstGeom prst="leftArrow">
              <a:avLst/>
            </a:prstGeom>
            <a:solidFill>
              <a:srgbClr val="FF00FF"/>
            </a:solidFill>
            <a:ln>
              <a:solidFill>
                <a:srgbClr val="FF00FF"/>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3" name="Straight Connector 12"/>
            <p:cNvCxnSpPr/>
            <p:nvPr/>
          </p:nvCxnSpPr>
          <p:spPr>
            <a:xfrm rot="5400000">
              <a:off x="3180150" y="1391826"/>
              <a:ext cx="642148" cy="1588"/>
            </a:xfrm>
            <a:prstGeom prst="line">
              <a:avLst/>
            </a:prstGeom>
            <a:ln w="114300">
              <a:solidFill>
                <a:srgbClr val="FF00FF"/>
              </a:solidFill>
              <a:headEnd type="none"/>
              <a:tailEnd type="triangle"/>
            </a:ln>
            <a:effectLst>
              <a:innerShdw blurRad="114300">
                <a:prstClr val="black"/>
              </a:innerShdw>
            </a:effectLst>
            <a:scene3d>
              <a:camera prst="orthographicFront"/>
              <a:lightRig rig="threePt" dir="t"/>
            </a:scene3d>
            <a:sp3d>
              <a:bevelT w="101600" prst="riblet"/>
            </a:sp3d>
          </p:spPr>
          <p:style>
            <a:lnRef idx="3">
              <a:schemeClr val="accent6"/>
            </a:lnRef>
            <a:fillRef idx="0">
              <a:schemeClr val="accent6"/>
            </a:fillRef>
            <a:effectRef idx="2">
              <a:schemeClr val="accent6"/>
            </a:effectRef>
            <a:fontRef idx="minor">
              <a:schemeClr val="tx1"/>
            </a:fontRef>
          </p:style>
        </p:cxnSp>
        <p:cxnSp>
          <p:nvCxnSpPr>
            <p:cNvPr id="14" name="Straight Connector 13"/>
            <p:cNvCxnSpPr/>
            <p:nvPr/>
          </p:nvCxnSpPr>
          <p:spPr>
            <a:xfrm rot="5400000">
              <a:off x="5251852" y="1392620"/>
              <a:ext cx="642148" cy="1588"/>
            </a:xfrm>
            <a:prstGeom prst="line">
              <a:avLst/>
            </a:prstGeom>
            <a:ln w="114300">
              <a:solidFill>
                <a:srgbClr val="FF00FF"/>
              </a:solidFill>
              <a:headEnd type="none"/>
              <a:tailEnd type="triangle"/>
            </a:ln>
            <a:effectLst>
              <a:innerShdw blurRad="114300">
                <a:prstClr val="black"/>
              </a:innerShdw>
            </a:effectLst>
            <a:scene3d>
              <a:camera prst="orthographicFront"/>
              <a:lightRig rig="threePt" dir="t"/>
            </a:scene3d>
            <a:sp3d>
              <a:bevelT w="101600" prst="riblet"/>
            </a:sp3d>
          </p:spPr>
          <p:style>
            <a:lnRef idx="3">
              <a:schemeClr val="accent6"/>
            </a:lnRef>
            <a:fillRef idx="0">
              <a:schemeClr val="accent6"/>
            </a:fillRef>
            <a:effectRef idx="2">
              <a:schemeClr val="accent6"/>
            </a:effectRef>
            <a:fontRef idx="minor">
              <a:schemeClr val="tx1"/>
            </a:fontRef>
          </p:style>
        </p:cxnSp>
        <p:cxnSp>
          <p:nvCxnSpPr>
            <p:cNvPr id="15" name="Straight Connector 14"/>
            <p:cNvCxnSpPr/>
            <p:nvPr/>
          </p:nvCxnSpPr>
          <p:spPr>
            <a:xfrm>
              <a:off x="3443506" y="1069958"/>
              <a:ext cx="490542" cy="1588"/>
            </a:xfrm>
            <a:prstGeom prst="line">
              <a:avLst/>
            </a:prstGeom>
            <a:ln w="114300">
              <a:solidFill>
                <a:srgbClr val="FF00FF"/>
              </a:solidFill>
            </a:ln>
            <a:effectLst>
              <a:innerShdw blurRad="114300">
                <a:prstClr val="black"/>
              </a:innerShdw>
            </a:effectLst>
            <a:scene3d>
              <a:camera prst="orthographicFront"/>
              <a:lightRig rig="threePt" dir="t"/>
            </a:scene3d>
            <a:sp3d>
              <a:bevelT w="101600" prst="riblet"/>
            </a:sp3d>
          </p:spPr>
          <p:style>
            <a:lnRef idx="3">
              <a:schemeClr val="accent6"/>
            </a:lnRef>
            <a:fillRef idx="0">
              <a:schemeClr val="accent6"/>
            </a:fillRef>
            <a:effectRef idx="2">
              <a:schemeClr val="accent6"/>
            </a:effectRef>
            <a:fontRef idx="minor">
              <a:schemeClr val="tx1"/>
            </a:fontRef>
          </p:style>
        </p:cxnSp>
        <p:cxnSp>
          <p:nvCxnSpPr>
            <p:cNvPr id="16" name="Straight Connector 15"/>
            <p:cNvCxnSpPr/>
            <p:nvPr/>
          </p:nvCxnSpPr>
          <p:spPr>
            <a:xfrm>
              <a:off x="5200428" y="1071546"/>
              <a:ext cx="428628" cy="1588"/>
            </a:xfrm>
            <a:prstGeom prst="line">
              <a:avLst/>
            </a:prstGeom>
            <a:ln w="114300">
              <a:solidFill>
                <a:srgbClr val="FF00FF"/>
              </a:solidFill>
            </a:ln>
            <a:effectLst>
              <a:innerShdw blurRad="114300">
                <a:prstClr val="black"/>
              </a:innerShdw>
            </a:effectLst>
            <a:scene3d>
              <a:camera prst="orthographicFront"/>
              <a:lightRig rig="threePt" dir="t"/>
            </a:scene3d>
            <a:sp3d>
              <a:bevelT w="101600" prst="riblet"/>
            </a:sp3d>
          </p:spPr>
          <p:style>
            <a:lnRef idx="3">
              <a:schemeClr val="accent6"/>
            </a:lnRef>
            <a:fillRef idx="0">
              <a:schemeClr val="accent6"/>
            </a:fillRef>
            <a:effectRef idx="2">
              <a:schemeClr val="accent6"/>
            </a:effectRef>
            <a:fontRef idx="minor">
              <a:schemeClr val="tx1"/>
            </a:fontRef>
          </p:style>
        </p:cxnSp>
        <p:sp>
          <p:nvSpPr>
            <p:cNvPr id="17" name="Left Arrow 16"/>
            <p:cNvSpPr/>
            <p:nvPr/>
          </p:nvSpPr>
          <p:spPr>
            <a:xfrm rot="16200000">
              <a:off x="4179091" y="3321843"/>
              <a:ext cx="571504" cy="214314"/>
            </a:xfrm>
            <a:prstGeom prst="leftArrow">
              <a:avLst/>
            </a:prstGeom>
            <a:solidFill>
              <a:srgbClr val="FF00FF"/>
            </a:solidFill>
            <a:ln>
              <a:solidFill>
                <a:srgbClr val="FF00FF"/>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8" name="Straight Connector 17"/>
            <p:cNvCxnSpPr/>
            <p:nvPr/>
          </p:nvCxnSpPr>
          <p:spPr>
            <a:xfrm rot="16200000" flipH="1">
              <a:off x="5308548" y="2564884"/>
              <a:ext cx="570710" cy="14514"/>
            </a:xfrm>
            <a:prstGeom prst="line">
              <a:avLst/>
            </a:prstGeom>
            <a:ln w="114300">
              <a:solidFill>
                <a:srgbClr val="FF00FF"/>
              </a:solidFill>
            </a:ln>
            <a:effectLst>
              <a:innerShdw blurRad="114300">
                <a:prstClr val="black"/>
              </a:innerShdw>
            </a:effectLst>
            <a:scene3d>
              <a:camera prst="orthographicFront"/>
              <a:lightRig rig="threePt" dir="t"/>
            </a:scene3d>
            <a:sp3d>
              <a:bevelT w="101600" prst="riblet"/>
            </a:sp3d>
          </p:spPr>
          <p:style>
            <a:lnRef idx="3">
              <a:schemeClr val="accent6"/>
            </a:lnRef>
            <a:fillRef idx="0">
              <a:schemeClr val="accent6"/>
            </a:fillRef>
            <a:effectRef idx="2">
              <a:schemeClr val="accent6"/>
            </a:effectRef>
            <a:fontRef idx="minor">
              <a:schemeClr val="tx1"/>
            </a:fontRef>
          </p:style>
        </p:cxnSp>
        <p:sp>
          <p:nvSpPr>
            <p:cNvPr id="19" name="Left Arrow 18"/>
            <p:cNvSpPr/>
            <p:nvPr/>
          </p:nvSpPr>
          <p:spPr>
            <a:xfrm>
              <a:off x="4786314" y="2786058"/>
              <a:ext cx="857256" cy="214314"/>
            </a:xfrm>
            <a:prstGeom prst="leftArrow">
              <a:avLst/>
            </a:prstGeom>
            <a:solidFill>
              <a:srgbClr val="FF00FF"/>
            </a:solidFill>
            <a:ln>
              <a:solidFill>
                <a:srgbClr val="FF00FF"/>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19"/>
            <p:cNvSpPr txBox="1"/>
            <p:nvPr/>
          </p:nvSpPr>
          <p:spPr>
            <a:xfrm>
              <a:off x="3143240" y="3786190"/>
              <a:ext cx="2714644" cy="646331"/>
            </a:xfrm>
            <a:prstGeom prst="rect">
              <a:avLst/>
            </a:prstGeom>
            <a:noFill/>
          </p:spPr>
          <p:txBody>
            <a:bodyPr wrap="square" rtlCol="0">
              <a:spAutoFit/>
            </a:bodyPr>
            <a:lstStyle/>
            <a:p>
              <a:pPr algn="ctr"/>
              <a:r>
                <a:rPr lang="en-US" sz="3600" b="1" u="sng" dirty="0" smtClean="0">
                  <a:solidFill>
                    <a:srgbClr val="FFFF00"/>
                  </a:solidFill>
                  <a:effectLst>
                    <a:outerShdw blurRad="38100" dist="38100" dir="2700000" algn="tl">
                      <a:srgbClr val="000000">
                        <a:alpha val="43137"/>
                      </a:srgbClr>
                    </a:outerShdw>
                  </a:effectLst>
                </a:rPr>
                <a:t>SELECTION</a:t>
              </a:r>
              <a:endParaRPr lang="en-IN" sz="3600" b="1" u="sng" dirty="0">
                <a:solidFill>
                  <a:srgbClr val="FFFF00"/>
                </a:solidFill>
                <a:effectLst>
                  <a:outerShdw blurRad="38100" dist="38100" dir="2700000" algn="tl">
                    <a:srgbClr val="000000">
                      <a:alpha val="43137"/>
                    </a:srgbClr>
                  </a:outerShdw>
                </a:effectLst>
              </a:endParaRPr>
            </a:p>
          </p:txBody>
        </p:sp>
      </p:gr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1857356" y="2857496"/>
            <a:ext cx="6572296"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fontAlgn="base">
              <a:spcBef>
                <a:spcPct val="0"/>
              </a:spcBef>
              <a:spcAft>
                <a:spcPct val="0"/>
              </a:spcAft>
            </a:pPr>
            <a:r>
              <a:rPr lang="en-IN" sz="2800" b="1" dirty="0" smtClean="0">
                <a:solidFill>
                  <a:schemeClr val="bg1"/>
                </a:solidFill>
                <a:effectLst>
                  <a:outerShdw blurRad="38100" dist="38100" dir="2700000" algn="tl">
                    <a:srgbClr val="000000">
                      <a:alpha val="43137"/>
                    </a:srgbClr>
                  </a:outerShdw>
                </a:effectLst>
              </a:rPr>
              <a:t>A selection statement causes the program control to be transferred to a specific flow based upon whether a certain condition is true or not.</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ea typeface="Calibri" pitchFamily="34" charset="0"/>
              <a:cs typeface="Arial" pitchFamily="34" charset="0"/>
            </a:endParaRPr>
          </a:p>
        </p:txBody>
      </p:sp>
      <p:sp>
        <p:nvSpPr>
          <p:cNvPr id="4" name="Title 1"/>
          <p:cNvSpPr txBox="1">
            <a:spLocks/>
          </p:cNvSpPr>
          <p:nvPr/>
        </p:nvSpPr>
        <p:spPr>
          <a:xfrm>
            <a:off x="2357422" y="857232"/>
            <a:ext cx="5357850" cy="71438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lvl="1" algn="ctr" eaLnBrk="0" fontAlgn="base" hangingPunct="0">
              <a:spcBef>
                <a:spcPts val="1200"/>
              </a:spcBef>
              <a:spcAft>
                <a:spcPct val="0"/>
              </a:spcAft>
            </a:pPr>
            <a:r>
              <a:rPr lang="en-US" sz="3200" b="1" dirty="0" smtClean="0">
                <a:solidFill>
                  <a:srgbClr val="FFFF00"/>
                </a:solidFill>
                <a:effectLst>
                  <a:outerShdw blurRad="38100" dist="38100" dir="2700000" algn="tl">
                    <a:srgbClr val="000000">
                      <a:alpha val="43137"/>
                    </a:srgbClr>
                  </a:outerShdw>
                </a:effectLst>
                <a:ea typeface="Batang" pitchFamily="18" charset="-127"/>
                <a:cs typeface="Arial" pitchFamily="34" charset="0"/>
              </a:rPr>
              <a:t>2.	SELECTION</a:t>
            </a:r>
            <a:endParaRPr lang="en-US" sz="3200" b="1" dirty="0" smtClean="0">
              <a:solidFill>
                <a:srgbClr val="FFFF00"/>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1428728" y="3000372"/>
            <a:ext cx="7429552" cy="857256"/>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algn="ctr"/>
            <a:r>
              <a:rPr lang="en-IN" sz="2800" b="1" dirty="0" smtClean="0">
                <a:solidFill>
                  <a:srgbClr val="FFFF00"/>
                </a:solidFill>
                <a:effectLst>
                  <a:outerShdw blurRad="38100" dist="38100" dir="2700000" algn="tl">
                    <a:srgbClr val="000000">
                      <a:alpha val="43137"/>
                    </a:srgbClr>
                  </a:outerShdw>
                </a:effectLst>
              </a:rPr>
              <a:t>CONDITIONAL CONSTRUCT – if else STATEMENT</a:t>
            </a:r>
            <a:endParaRPr lang="en-IN" sz="2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428728" y="5214950"/>
            <a:ext cx="7358114" cy="1357322"/>
          </a:xfrm>
        </p:spPr>
        <p:txBody>
          <a:bodyPr>
            <a:noAutofit/>
          </a:bodyPr>
          <a:lstStyle/>
          <a:p>
            <a:pPr algn="ctr"/>
            <a:r>
              <a:rPr lang="en-US" sz="3200" b="1" u="sng" dirty="0" smtClean="0">
                <a:solidFill>
                  <a:srgbClr val="FFFF00"/>
                </a:solidFill>
                <a:effectLst>
                  <a:outerShdw blurRad="38100" dist="38100" dir="2700000" algn="tl">
                    <a:srgbClr val="000000">
                      <a:alpha val="43137"/>
                    </a:srgbClr>
                  </a:outerShdw>
                </a:effectLst>
              </a:rPr>
              <a:t>CHAPTER - IV</a:t>
            </a:r>
            <a:br>
              <a:rPr lang="en-US" sz="3200" b="1" u="sng" dirty="0" smtClean="0">
                <a:solidFill>
                  <a:srgbClr val="FFFF00"/>
                </a:solidFill>
                <a:effectLst>
                  <a:outerShdw blurRad="38100" dist="38100" dir="2700000" algn="tl">
                    <a:srgbClr val="000000">
                      <a:alpha val="43137"/>
                    </a:srgbClr>
                  </a:outerShdw>
                </a:effectLst>
              </a:rPr>
            </a:br>
            <a:r>
              <a:rPr lang="en-US" sz="3200" b="1" u="sng" dirty="0" smtClean="0">
                <a:solidFill>
                  <a:srgbClr val="FFFF00"/>
                </a:solidFill>
                <a:effectLst>
                  <a:outerShdw blurRad="38100" dist="38100" dir="2700000" algn="tl">
                    <a:srgbClr val="000000">
                      <a:alpha val="43137"/>
                    </a:srgbClr>
                  </a:outerShdw>
                </a:effectLst>
              </a:rPr>
              <a:t>CONDITIONAL AND ITERATIVE STATEMENTS</a:t>
            </a:r>
            <a:endParaRPr lang="en-US" sz="3200" b="1" u="sng" dirty="0">
              <a:solidFill>
                <a:srgbClr val="FFFF00"/>
              </a:solidFill>
              <a:effectLst>
                <a:outerShdw blurRad="38100" dist="38100" dir="2700000" algn="tl">
                  <a:srgbClr val="000000">
                    <a:alpha val="43137"/>
                  </a:srgbClr>
                </a:outerShdw>
              </a:effectLst>
            </a:endParaRPr>
          </a:p>
        </p:txBody>
      </p:sp>
      <p:grpSp>
        <p:nvGrpSpPr>
          <p:cNvPr id="2" name="Group 14"/>
          <p:cNvGrpSpPr/>
          <p:nvPr/>
        </p:nvGrpSpPr>
        <p:grpSpPr>
          <a:xfrm>
            <a:off x="285720" y="357166"/>
            <a:ext cx="2214578" cy="4075355"/>
            <a:chOff x="1357290" y="857232"/>
            <a:chExt cx="2214578" cy="4075355"/>
          </a:xfrm>
        </p:grpSpPr>
        <p:sp>
          <p:nvSpPr>
            <p:cNvPr id="5" name="Rectangle 4"/>
            <p:cNvSpPr/>
            <p:nvPr/>
          </p:nvSpPr>
          <p:spPr>
            <a:xfrm>
              <a:off x="1571604" y="1357298"/>
              <a:ext cx="1928826" cy="4286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6" name="Rectangle 5"/>
            <p:cNvSpPr/>
            <p:nvPr/>
          </p:nvSpPr>
          <p:spPr>
            <a:xfrm>
              <a:off x="1571604" y="2285992"/>
              <a:ext cx="1928826" cy="42862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a:p>
          </p:txBody>
        </p:sp>
        <p:sp>
          <p:nvSpPr>
            <p:cNvPr id="8" name="Rectangle 7"/>
            <p:cNvSpPr/>
            <p:nvPr/>
          </p:nvSpPr>
          <p:spPr>
            <a:xfrm>
              <a:off x="1571604" y="3214686"/>
              <a:ext cx="1928826" cy="42862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9" name="Down Arrow 8"/>
            <p:cNvSpPr/>
            <p:nvPr/>
          </p:nvSpPr>
          <p:spPr>
            <a:xfrm>
              <a:off x="2357422" y="1785926"/>
              <a:ext cx="285752" cy="500066"/>
            </a:xfrm>
            <a:prstGeom prst="downArrow">
              <a:avLst/>
            </a:prstGeom>
            <a:gradFill>
              <a:gsLst>
                <a:gs pos="0">
                  <a:srgbClr val="FFF200"/>
                </a:gs>
                <a:gs pos="45000">
                  <a:srgbClr val="FF7A00"/>
                </a:gs>
                <a:gs pos="70000">
                  <a:srgbClr val="FF0300"/>
                </a:gs>
                <a:gs pos="100000">
                  <a:srgbClr val="4D0808"/>
                </a:gs>
              </a:gsLst>
              <a:lin ang="162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11" name="Down Arrow 10"/>
            <p:cNvSpPr/>
            <p:nvPr/>
          </p:nvSpPr>
          <p:spPr>
            <a:xfrm>
              <a:off x="2357422" y="2714620"/>
              <a:ext cx="285752" cy="500066"/>
            </a:xfrm>
            <a:prstGeom prst="downArrow">
              <a:avLst/>
            </a:prstGeom>
            <a:gradFill>
              <a:gsLst>
                <a:gs pos="0">
                  <a:srgbClr val="FF3399"/>
                </a:gs>
                <a:gs pos="25000">
                  <a:srgbClr val="FF6633"/>
                </a:gs>
                <a:gs pos="50000">
                  <a:srgbClr val="FFFF00"/>
                </a:gs>
                <a:gs pos="75000">
                  <a:srgbClr val="01A78F"/>
                </a:gs>
                <a:gs pos="100000">
                  <a:srgbClr val="3366FF"/>
                </a:gs>
              </a:gsLst>
              <a:lin ang="162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12" name="Down Arrow 11"/>
            <p:cNvSpPr/>
            <p:nvPr/>
          </p:nvSpPr>
          <p:spPr>
            <a:xfrm>
              <a:off x="2357422" y="857232"/>
              <a:ext cx="285752" cy="500066"/>
            </a:xfrm>
            <a:prstGeom prst="downArrow">
              <a:avLst/>
            </a:prstGeom>
            <a:gradFill>
              <a:gsLst>
                <a:gs pos="0">
                  <a:srgbClr val="FFF200"/>
                </a:gs>
                <a:gs pos="45000">
                  <a:srgbClr val="FF7A00"/>
                </a:gs>
                <a:gs pos="70000">
                  <a:srgbClr val="FF0300"/>
                </a:gs>
                <a:gs pos="100000">
                  <a:srgbClr val="4D0808"/>
                </a:gs>
              </a:gsLst>
              <a:lin ang="162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13" name="Down Arrow 12"/>
            <p:cNvSpPr/>
            <p:nvPr/>
          </p:nvSpPr>
          <p:spPr>
            <a:xfrm>
              <a:off x="2357422" y="3643314"/>
              <a:ext cx="285752" cy="500066"/>
            </a:xfrm>
            <a:prstGeom prst="downArrow">
              <a:avLst/>
            </a:prstGeom>
            <a:gradFill>
              <a:gsLst>
                <a:gs pos="0">
                  <a:srgbClr val="FF3399"/>
                </a:gs>
                <a:gs pos="25000">
                  <a:srgbClr val="FF6633"/>
                </a:gs>
                <a:gs pos="50000">
                  <a:srgbClr val="FFFF00"/>
                </a:gs>
                <a:gs pos="75000">
                  <a:srgbClr val="01A78F"/>
                </a:gs>
                <a:gs pos="100000">
                  <a:srgbClr val="3366FF"/>
                </a:gs>
              </a:gsLst>
              <a:lin ang="162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14" name="TextBox 13"/>
            <p:cNvSpPr txBox="1"/>
            <p:nvPr/>
          </p:nvSpPr>
          <p:spPr>
            <a:xfrm>
              <a:off x="1357290" y="4286256"/>
              <a:ext cx="2214578" cy="646331"/>
            </a:xfrm>
            <a:prstGeom prst="rect">
              <a:avLst/>
            </a:prstGeom>
            <a:noFill/>
            <a:scene3d>
              <a:camera prst="obliqueTopLeft"/>
              <a:lightRig rig="threePt" dir="t"/>
            </a:scene3d>
          </p:spPr>
          <p:txBody>
            <a:bodyPr wrap="square" rtlCol="0">
              <a:spAutoFit/>
            </a:bodyPr>
            <a:lstStyle/>
            <a:p>
              <a:pPr algn="ctr"/>
              <a:r>
                <a:rPr lang="en-US" sz="3600" b="1" u="sng" dirty="0" smtClean="0">
                  <a:solidFill>
                    <a:srgbClr val="FFFF00"/>
                  </a:solidFill>
                  <a:effectLst>
                    <a:outerShdw blurRad="38100" dist="38100" dir="2700000" algn="tl">
                      <a:srgbClr val="000000">
                        <a:alpha val="43137"/>
                      </a:srgbClr>
                    </a:outerShdw>
                  </a:effectLst>
                </a:rPr>
                <a:t>SEQUENCE</a:t>
              </a:r>
              <a:endParaRPr lang="en-IN" sz="3600" b="1" u="sng" dirty="0">
                <a:solidFill>
                  <a:srgbClr val="FFFF00"/>
                </a:solidFill>
                <a:effectLst>
                  <a:outerShdw blurRad="38100" dist="38100" dir="2700000" algn="tl">
                    <a:srgbClr val="000000">
                      <a:alpha val="43137"/>
                    </a:srgbClr>
                  </a:outerShdw>
                </a:effectLst>
              </a:endParaRPr>
            </a:p>
          </p:txBody>
        </p:sp>
      </p:grpSp>
      <p:grpSp>
        <p:nvGrpSpPr>
          <p:cNvPr id="3" name="Group 76"/>
          <p:cNvGrpSpPr/>
          <p:nvPr/>
        </p:nvGrpSpPr>
        <p:grpSpPr>
          <a:xfrm>
            <a:off x="2928926" y="600508"/>
            <a:ext cx="3214710" cy="3832013"/>
            <a:chOff x="2928926" y="600508"/>
            <a:chExt cx="3214710" cy="3832013"/>
          </a:xfrm>
        </p:grpSpPr>
        <p:sp>
          <p:nvSpPr>
            <p:cNvPr id="16" name="Flowchart: Decision 15"/>
            <p:cNvSpPr/>
            <p:nvPr/>
          </p:nvSpPr>
          <p:spPr>
            <a:xfrm>
              <a:off x="3914544" y="600508"/>
              <a:ext cx="1285884" cy="928694"/>
            </a:xfrm>
            <a:prstGeom prst="flowChartDecisi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b="1" dirty="0"/>
            </a:p>
          </p:txBody>
        </p:sp>
        <p:sp>
          <p:nvSpPr>
            <p:cNvPr id="18" name="Rectangle 17"/>
            <p:cNvSpPr/>
            <p:nvPr/>
          </p:nvSpPr>
          <p:spPr>
            <a:xfrm>
              <a:off x="2928926" y="1714488"/>
              <a:ext cx="1143008" cy="5715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20" name="Rectangle 19"/>
            <p:cNvSpPr/>
            <p:nvPr/>
          </p:nvSpPr>
          <p:spPr>
            <a:xfrm>
              <a:off x="5000628" y="1714488"/>
              <a:ext cx="1143008" cy="5715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21" name="Flowchart: Connector 20"/>
            <p:cNvSpPr/>
            <p:nvPr/>
          </p:nvSpPr>
          <p:spPr>
            <a:xfrm>
              <a:off x="4143372" y="2500306"/>
              <a:ext cx="642942" cy="642942"/>
            </a:xfrm>
            <a:prstGeom prst="flowChartConnector">
              <a:avLst/>
            </a:prstGeom>
            <a:solidFill>
              <a:srgbClr val="FFFF00"/>
            </a:solidFill>
            <a:effectLst>
              <a:glow rad="228600">
                <a:schemeClr val="accent6">
                  <a:satMod val="175000"/>
                  <a:alpha val="40000"/>
                </a:schemeClr>
              </a:glow>
              <a:innerShdw blurRad="63500" dist="50800" dir="2700000">
                <a:prstClr val="black">
                  <a:alpha val="50000"/>
                </a:prstClr>
              </a:innerShdw>
            </a:effectLst>
            <a:scene3d>
              <a:camera prst="obliqueTopLeft"/>
              <a:lightRig rig="threePt" dir="t">
                <a:rot lat="0" lon="0" rev="1200000"/>
              </a:lightRig>
            </a:scene3d>
            <a:sp3d>
              <a:bevelT w="63500" h="25400" prst="divo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cxnSp>
          <p:nvCxnSpPr>
            <p:cNvPr id="29" name="Straight Connector 28"/>
            <p:cNvCxnSpPr/>
            <p:nvPr/>
          </p:nvCxnSpPr>
          <p:spPr>
            <a:xfrm rot="16200000" flipH="1">
              <a:off x="3222332" y="2564090"/>
              <a:ext cx="570710" cy="14514"/>
            </a:xfrm>
            <a:prstGeom prst="line">
              <a:avLst/>
            </a:prstGeom>
            <a:ln w="114300">
              <a:solidFill>
                <a:srgbClr val="FF00FF"/>
              </a:solidFill>
            </a:ln>
            <a:effectLst>
              <a:innerShdw blurRad="114300">
                <a:prstClr val="black"/>
              </a:innerShdw>
            </a:effectLst>
            <a:scene3d>
              <a:camera prst="orthographicFront"/>
              <a:lightRig rig="threePt" dir="t"/>
            </a:scene3d>
            <a:sp3d>
              <a:bevelT w="101600" prst="riblet"/>
            </a:sp3d>
          </p:spPr>
          <p:style>
            <a:lnRef idx="3">
              <a:schemeClr val="accent6"/>
            </a:lnRef>
            <a:fillRef idx="0">
              <a:schemeClr val="accent6"/>
            </a:fillRef>
            <a:effectRef idx="2">
              <a:schemeClr val="accent6"/>
            </a:effectRef>
            <a:fontRef idx="minor">
              <a:schemeClr val="tx1"/>
            </a:fontRef>
          </p:style>
        </p:cxnSp>
        <p:sp>
          <p:nvSpPr>
            <p:cNvPr id="30" name="Left Arrow 29"/>
            <p:cNvSpPr/>
            <p:nvPr/>
          </p:nvSpPr>
          <p:spPr>
            <a:xfrm flipH="1">
              <a:off x="3471402" y="2786058"/>
              <a:ext cx="600532" cy="142876"/>
            </a:xfrm>
            <a:prstGeom prst="leftArrow">
              <a:avLst/>
            </a:prstGeom>
            <a:solidFill>
              <a:srgbClr val="FF00FF"/>
            </a:solidFill>
            <a:ln>
              <a:solidFill>
                <a:srgbClr val="FF00FF"/>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38" name="Straight Connector 37"/>
            <p:cNvCxnSpPr/>
            <p:nvPr/>
          </p:nvCxnSpPr>
          <p:spPr>
            <a:xfrm rot="5400000">
              <a:off x="3180150" y="1391826"/>
              <a:ext cx="642148" cy="1588"/>
            </a:xfrm>
            <a:prstGeom prst="line">
              <a:avLst/>
            </a:prstGeom>
            <a:ln w="114300">
              <a:solidFill>
                <a:srgbClr val="FF00FF"/>
              </a:solidFill>
              <a:headEnd type="none"/>
              <a:tailEnd type="triangle"/>
            </a:ln>
            <a:effectLst>
              <a:innerShdw blurRad="114300">
                <a:prstClr val="black"/>
              </a:innerShdw>
            </a:effectLst>
            <a:scene3d>
              <a:camera prst="orthographicFront"/>
              <a:lightRig rig="threePt" dir="t"/>
            </a:scene3d>
            <a:sp3d>
              <a:bevelT w="101600" prst="riblet"/>
            </a:sp3d>
          </p:spPr>
          <p:style>
            <a:lnRef idx="3">
              <a:schemeClr val="accent6"/>
            </a:lnRef>
            <a:fillRef idx="0">
              <a:schemeClr val="accent6"/>
            </a:fillRef>
            <a:effectRef idx="2">
              <a:schemeClr val="accent6"/>
            </a:effectRef>
            <a:fontRef idx="minor">
              <a:schemeClr val="tx1"/>
            </a:fontRef>
          </p:style>
        </p:cxnSp>
        <p:cxnSp>
          <p:nvCxnSpPr>
            <p:cNvPr id="39" name="Straight Connector 38"/>
            <p:cNvCxnSpPr/>
            <p:nvPr/>
          </p:nvCxnSpPr>
          <p:spPr>
            <a:xfrm rot="5400000">
              <a:off x="5251852" y="1392620"/>
              <a:ext cx="642148" cy="1588"/>
            </a:xfrm>
            <a:prstGeom prst="line">
              <a:avLst/>
            </a:prstGeom>
            <a:ln w="114300">
              <a:solidFill>
                <a:srgbClr val="FF00FF"/>
              </a:solidFill>
              <a:headEnd type="none"/>
              <a:tailEnd type="triangle"/>
            </a:ln>
            <a:effectLst>
              <a:innerShdw blurRad="114300">
                <a:prstClr val="black"/>
              </a:innerShdw>
            </a:effectLst>
            <a:scene3d>
              <a:camera prst="orthographicFront"/>
              <a:lightRig rig="threePt" dir="t"/>
            </a:scene3d>
            <a:sp3d>
              <a:bevelT w="101600" prst="riblet"/>
            </a:sp3d>
          </p:spPr>
          <p:style>
            <a:lnRef idx="3">
              <a:schemeClr val="accent6"/>
            </a:lnRef>
            <a:fillRef idx="0">
              <a:schemeClr val="accent6"/>
            </a:fillRef>
            <a:effectRef idx="2">
              <a:schemeClr val="accent6"/>
            </a:effectRef>
            <a:fontRef idx="minor">
              <a:schemeClr val="tx1"/>
            </a:fontRef>
          </p:style>
        </p:cxnSp>
        <p:cxnSp>
          <p:nvCxnSpPr>
            <p:cNvPr id="40" name="Straight Connector 39"/>
            <p:cNvCxnSpPr/>
            <p:nvPr/>
          </p:nvCxnSpPr>
          <p:spPr>
            <a:xfrm>
              <a:off x="3443506" y="1069958"/>
              <a:ext cx="490542" cy="1588"/>
            </a:xfrm>
            <a:prstGeom prst="line">
              <a:avLst/>
            </a:prstGeom>
            <a:ln w="114300">
              <a:solidFill>
                <a:srgbClr val="FF00FF"/>
              </a:solidFill>
            </a:ln>
            <a:effectLst>
              <a:innerShdw blurRad="114300">
                <a:prstClr val="black"/>
              </a:innerShdw>
            </a:effectLst>
            <a:scene3d>
              <a:camera prst="orthographicFront"/>
              <a:lightRig rig="threePt" dir="t"/>
            </a:scene3d>
            <a:sp3d>
              <a:bevelT w="101600" prst="riblet"/>
            </a:sp3d>
          </p:spPr>
          <p:style>
            <a:lnRef idx="3">
              <a:schemeClr val="accent6"/>
            </a:lnRef>
            <a:fillRef idx="0">
              <a:schemeClr val="accent6"/>
            </a:fillRef>
            <a:effectRef idx="2">
              <a:schemeClr val="accent6"/>
            </a:effectRef>
            <a:fontRef idx="minor">
              <a:schemeClr val="tx1"/>
            </a:fontRef>
          </p:style>
        </p:cxnSp>
        <p:cxnSp>
          <p:nvCxnSpPr>
            <p:cNvPr id="43" name="Straight Connector 42"/>
            <p:cNvCxnSpPr/>
            <p:nvPr/>
          </p:nvCxnSpPr>
          <p:spPr>
            <a:xfrm>
              <a:off x="5200428" y="1071546"/>
              <a:ext cx="428628" cy="1588"/>
            </a:xfrm>
            <a:prstGeom prst="line">
              <a:avLst/>
            </a:prstGeom>
            <a:ln w="114300">
              <a:solidFill>
                <a:srgbClr val="FF00FF"/>
              </a:solidFill>
            </a:ln>
            <a:effectLst>
              <a:innerShdw blurRad="114300">
                <a:prstClr val="black"/>
              </a:innerShdw>
            </a:effectLst>
            <a:scene3d>
              <a:camera prst="orthographicFront"/>
              <a:lightRig rig="threePt" dir="t"/>
            </a:scene3d>
            <a:sp3d>
              <a:bevelT w="101600" prst="riblet"/>
            </a:sp3d>
          </p:spPr>
          <p:style>
            <a:lnRef idx="3">
              <a:schemeClr val="accent6"/>
            </a:lnRef>
            <a:fillRef idx="0">
              <a:schemeClr val="accent6"/>
            </a:fillRef>
            <a:effectRef idx="2">
              <a:schemeClr val="accent6"/>
            </a:effectRef>
            <a:fontRef idx="minor">
              <a:schemeClr val="tx1"/>
            </a:fontRef>
          </p:style>
        </p:cxnSp>
        <p:sp>
          <p:nvSpPr>
            <p:cNvPr id="46" name="Left Arrow 45"/>
            <p:cNvSpPr/>
            <p:nvPr/>
          </p:nvSpPr>
          <p:spPr>
            <a:xfrm rot="16200000">
              <a:off x="4179091" y="3321843"/>
              <a:ext cx="571504" cy="214314"/>
            </a:xfrm>
            <a:prstGeom prst="leftArrow">
              <a:avLst/>
            </a:prstGeom>
            <a:solidFill>
              <a:srgbClr val="FF00FF"/>
            </a:solidFill>
            <a:ln>
              <a:solidFill>
                <a:srgbClr val="FF00FF"/>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50" name="Straight Connector 49"/>
            <p:cNvCxnSpPr/>
            <p:nvPr/>
          </p:nvCxnSpPr>
          <p:spPr>
            <a:xfrm rot="16200000" flipH="1">
              <a:off x="5308548" y="2564884"/>
              <a:ext cx="570710" cy="14514"/>
            </a:xfrm>
            <a:prstGeom prst="line">
              <a:avLst/>
            </a:prstGeom>
            <a:ln w="114300">
              <a:solidFill>
                <a:srgbClr val="FF00FF"/>
              </a:solidFill>
            </a:ln>
            <a:effectLst>
              <a:innerShdw blurRad="114300">
                <a:prstClr val="black"/>
              </a:innerShdw>
            </a:effectLst>
            <a:scene3d>
              <a:camera prst="orthographicFront"/>
              <a:lightRig rig="threePt" dir="t"/>
            </a:scene3d>
            <a:sp3d>
              <a:bevelT w="101600" prst="riblet"/>
            </a:sp3d>
          </p:spPr>
          <p:style>
            <a:lnRef idx="3">
              <a:schemeClr val="accent6"/>
            </a:lnRef>
            <a:fillRef idx="0">
              <a:schemeClr val="accent6"/>
            </a:fillRef>
            <a:effectRef idx="2">
              <a:schemeClr val="accent6"/>
            </a:effectRef>
            <a:fontRef idx="minor">
              <a:schemeClr val="tx1"/>
            </a:fontRef>
          </p:style>
        </p:cxnSp>
        <p:sp>
          <p:nvSpPr>
            <p:cNvPr id="28" name="Left Arrow 27"/>
            <p:cNvSpPr/>
            <p:nvPr/>
          </p:nvSpPr>
          <p:spPr>
            <a:xfrm>
              <a:off x="4786314" y="2786058"/>
              <a:ext cx="857256" cy="214314"/>
            </a:xfrm>
            <a:prstGeom prst="leftArrow">
              <a:avLst/>
            </a:prstGeom>
            <a:solidFill>
              <a:srgbClr val="FF00FF"/>
            </a:solidFill>
            <a:ln>
              <a:solidFill>
                <a:srgbClr val="FF00FF"/>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TextBox 51"/>
            <p:cNvSpPr txBox="1"/>
            <p:nvPr/>
          </p:nvSpPr>
          <p:spPr>
            <a:xfrm>
              <a:off x="3143240" y="3786190"/>
              <a:ext cx="2714644" cy="646331"/>
            </a:xfrm>
            <a:prstGeom prst="rect">
              <a:avLst/>
            </a:prstGeom>
            <a:noFill/>
          </p:spPr>
          <p:txBody>
            <a:bodyPr wrap="square" rtlCol="0">
              <a:spAutoFit/>
            </a:bodyPr>
            <a:lstStyle/>
            <a:p>
              <a:pPr algn="ctr"/>
              <a:r>
                <a:rPr lang="en-US" sz="3600" b="1" u="sng" dirty="0" smtClean="0">
                  <a:solidFill>
                    <a:srgbClr val="FFFF00"/>
                  </a:solidFill>
                  <a:effectLst>
                    <a:outerShdw blurRad="38100" dist="38100" dir="2700000" algn="tl">
                      <a:srgbClr val="000000">
                        <a:alpha val="43137"/>
                      </a:srgbClr>
                    </a:outerShdw>
                  </a:effectLst>
                </a:rPr>
                <a:t>SELECTION</a:t>
              </a:r>
              <a:endParaRPr lang="en-IN" sz="3600" b="1" u="sng" dirty="0">
                <a:solidFill>
                  <a:srgbClr val="FFFF00"/>
                </a:solidFill>
                <a:effectLst>
                  <a:outerShdw blurRad="38100" dist="38100" dir="2700000" algn="tl">
                    <a:srgbClr val="000000">
                      <a:alpha val="43137"/>
                    </a:srgbClr>
                  </a:outerShdw>
                </a:effectLst>
              </a:endParaRPr>
            </a:p>
          </p:txBody>
        </p:sp>
      </p:grpSp>
      <p:grpSp>
        <p:nvGrpSpPr>
          <p:cNvPr id="4" name="Group 77"/>
          <p:cNvGrpSpPr/>
          <p:nvPr/>
        </p:nvGrpSpPr>
        <p:grpSpPr>
          <a:xfrm>
            <a:off x="6286512" y="657432"/>
            <a:ext cx="2500330" cy="3775089"/>
            <a:chOff x="6429388" y="657432"/>
            <a:chExt cx="2500330" cy="3775089"/>
          </a:xfrm>
        </p:grpSpPr>
        <p:sp>
          <p:nvSpPr>
            <p:cNvPr id="61" name="TextBox 60"/>
            <p:cNvSpPr txBox="1"/>
            <p:nvPr/>
          </p:nvSpPr>
          <p:spPr>
            <a:xfrm>
              <a:off x="6429388" y="3786190"/>
              <a:ext cx="2500330" cy="646331"/>
            </a:xfrm>
            <a:prstGeom prst="rect">
              <a:avLst/>
            </a:prstGeom>
            <a:noFill/>
          </p:spPr>
          <p:txBody>
            <a:bodyPr wrap="square" rtlCol="0">
              <a:spAutoFit/>
            </a:bodyPr>
            <a:lstStyle/>
            <a:p>
              <a:pPr algn="ctr"/>
              <a:r>
                <a:rPr lang="en-US" sz="3600" b="1" u="sng" dirty="0" smtClean="0">
                  <a:solidFill>
                    <a:srgbClr val="FFFF00"/>
                  </a:solidFill>
                  <a:effectLst>
                    <a:outerShdw blurRad="38100" dist="38100" dir="2700000" algn="tl">
                      <a:srgbClr val="000000">
                        <a:alpha val="43137"/>
                      </a:srgbClr>
                    </a:outerShdw>
                  </a:effectLst>
                </a:rPr>
                <a:t>ITERATION</a:t>
              </a:r>
              <a:endParaRPr lang="en-IN" sz="3600" b="1" u="sng" dirty="0">
                <a:solidFill>
                  <a:srgbClr val="FFFF00"/>
                </a:solidFill>
                <a:effectLst>
                  <a:outerShdw blurRad="38100" dist="38100" dir="2700000" algn="tl">
                    <a:srgbClr val="000000">
                      <a:alpha val="43137"/>
                    </a:srgbClr>
                  </a:outerShdw>
                </a:effectLst>
              </a:endParaRPr>
            </a:p>
          </p:txBody>
        </p:sp>
        <p:grpSp>
          <p:nvGrpSpPr>
            <p:cNvPr id="10" name="Group 75"/>
            <p:cNvGrpSpPr/>
            <p:nvPr/>
          </p:nvGrpSpPr>
          <p:grpSpPr>
            <a:xfrm>
              <a:off x="6701758" y="657432"/>
              <a:ext cx="2213446" cy="2628692"/>
              <a:chOff x="6701758" y="657432"/>
              <a:chExt cx="2213446" cy="2628692"/>
            </a:xfrm>
          </p:grpSpPr>
          <p:cxnSp>
            <p:nvCxnSpPr>
              <p:cNvPr id="70" name="Straight Connector 69"/>
              <p:cNvCxnSpPr/>
              <p:nvPr/>
            </p:nvCxnSpPr>
            <p:spPr>
              <a:xfrm flipV="1">
                <a:off x="6701758" y="1113956"/>
                <a:ext cx="560392" cy="10318"/>
              </a:xfrm>
              <a:prstGeom prst="line">
                <a:avLst/>
              </a:prstGeom>
              <a:ln w="114300">
                <a:solidFill>
                  <a:srgbClr val="FF00FF"/>
                </a:solidFill>
                <a:headEnd type="none"/>
                <a:tailEnd type="triangle"/>
              </a:ln>
              <a:effectLst>
                <a:innerShdw blurRad="114300">
                  <a:prstClr val="black"/>
                </a:innerShdw>
              </a:effectLst>
              <a:scene3d>
                <a:camera prst="orthographicFront"/>
                <a:lightRig rig="threePt" dir="t"/>
              </a:scene3d>
              <a:sp3d>
                <a:bevelT w="101600" prst="riblet"/>
              </a:sp3d>
            </p:spPr>
            <p:style>
              <a:lnRef idx="3">
                <a:schemeClr val="accent6"/>
              </a:lnRef>
              <a:fillRef idx="0">
                <a:schemeClr val="accent6"/>
              </a:fillRef>
              <a:effectRef idx="2">
                <a:schemeClr val="accent6"/>
              </a:effectRef>
              <a:fontRef idx="minor">
                <a:schemeClr val="tx1"/>
              </a:fontRef>
            </p:style>
          </p:cxnSp>
          <p:sp>
            <p:nvSpPr>
              <p:cNvPr id="17" name="Flowchart: Decision 16"/>
              <p:cNvSpPr/>
              <p:nvPr/>
            </p:nvSpPr>
            <p:spPr>
              <a:xfrm>
                <a:off x="7215206" y="657432"/>
                <a:ext cx="1285884" cy="928694"/>
              </a:xfrm>
              <a:prstGeom prst="flowChartDecisi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b="1" dirty="0"/>
              </a:p>
            </p:txBody>
          </p:sp>
          <p:sp>
            <p:nvSpPr>
              <p:cNvPr id="53" name="Rectangle 52"/>
              <p:cNvSpPr/>
              <p:nvPr/>
            </p:nvSpPr>
            <p:spPr>
              <a:xfrm>
                <a:off x="7286644" y="1857364"/>
                <a:ext cx="1143008" cy="5715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cxnSp>
            <p:nvCxnSpPr>
              <p:cNvPr id="54" name="Straight Connector 53"/>
              <p:cNvCxnSpPr/>
              <p:nvPr/>
            </p:nvCxnSpPr>
            <p:spPr>
              <a:xfrm>
                <a:off x="8486576" y="1112368"/>
                <a:ext cx="428628" cy="1588"/>
              </a:xfrm>
              <a:prstGeom prst="line">
                <a:avLst/>
              </a:prstGeom>
              <a:ln w="114300">
                <a:solidFill>
                  <a:srgbClr val="FF00FF"/>
                </a:solidFill>
              </a:ln>
              <a:effectLst>
                <a:innerShdw blurRad="114300">
                  <a:prstClr val="black"/>
                </a:innerShdw>
              </a:effectLst>
              <a:scene3d>
                <a:camera prst="orthographicFront"/>
                <a:lightRig rig="threePt" dir="t"/>
              </a:scene3d>
              <a:sp3d>
                <a:bevelT w="101600" prst="riblet"/>
              </a:sp3d>
            </p:spPr>
            <p:style>
              <a:lnRef idx="3">
                <a:schemeClr val="accent6"/>
              </a:lnRef>
              <a:fillRef idx="0">
                <a:schemeClr val="accent6"/>
              </a:fillRef>
              <a:effectRef idx="2">
                <a:schemeClr val="accent6"/>
              </a:effectRef>
              <a:fontRef idx="minor">
                <a:schemeClr val="tx1"/>
              </a:fontRef>
            </p:style>
          </p:cxnSp>
          <p:cxnSp>
            <p:nvCxnSpPr>
              <p:cNvPr id="55" name="Straight Connector 54"/>
              <p:cNvCxnSpPr/>
              <p:nvPr/>
            </p:nvCxnSpPr>
            <p:spPr>
              <a:xfrm rot="16200000" flipH="1">
                <a:off x="7744528" y="2172372"/>
                <a:ext cx="2215710" cy="11794"/>
              </a:xfrm>
              <a:prstGeom prst="line">
                <a:avLst/>
              </a:prstGeom>
              <a:ln w="114300">
                <a:solidFill>
                  <a:srgbClr val="FF00FF"/>
                </a:solidFill>
                <a:headEnd type="none"/>
                <a:tailEnd type="triangle"/>
              </a:ln>
              <a:effectLst>
                <a:innerShdw blurRad="114300">
                  <a:prstClr val="black"/>
                </a:innerShdw>
              </a:effectLst>
              <a:scene3d>
                <a:camera prst="orthographicFront"/>
                <a:lightRig rig="threePt" dir="t"/>
              </a:scene3d>
              <a:sp3d>
                <a:bevelT w="101600" prst="riblet"/>
              </a:sp3d>
            </p:spPr>
            <p:style>
              <a:lnRef idx="3">
                <a:schemeClr val="accent6"/>
              </a:lnRef>
              <a:fillRef idx="0">
                <a:schemeClr val="accent6"/>
              </a:fillRef>
              <a:effectRef idx="2">
                <a:schemeClr val="accent6"/>
              </a:effectRef>
              <a:fontRef idx="minor">
                <a:schemeClr val="tx1"/>
              </a:fontRef>
            </p:style>
          </p:cxnSp>
          <p:cxnSp>
            <p:nvCxnSpPr>
              <p:cNvPr id="59" name="Straight Connector 58"/>
              <p:cNvCxnSpPr/>
              <p:nvPr/>
            </p:nvCxnSpPr>
            <p:spPr>
              <a:xfrm rot="5400000">
                <a:off x="7727860" y="1699180"/>
                <a:ext cx="285752" cy="1588"/>
              </a:xfrm>
              <a:prstGeom prst="line">
                <a:avLst/>
              </a:prstGeom>
              <a:ln w="114300">
                <a:solidFill>
                  <a:srgbClr val="FF00FF"/>
                </a:solidFill>
              </a:ln>
              <a:effectLst>
                <a:innerShdw blurRad="114300">
                  <a:prstClr val="black"/>
                </a:innerShdw>
              </a:effectLst>
              <a:scene3d>
                <a:camera prst="orthographicFront"/>
                <a:lightRig rig="threePt" dir="t"/>
              </a:scene3d>
              <a:sp3d>
                <a:bevelT w="101600" prst="riblet"/>
              </a:sp3d>
            </p:spPr>
            <p:style>
              <a:lnRef idx="3">
                <a:schemeClr val="accent6"/>
              </a:lnRef>
              <a:fillRef idx="0">
                <a:schemeClr val="accent6"/>
              </a:fillRef>
              <a:effectRef idx="2">
                <a:schemeClr val="accent6"/>
              </a:effectRef>
              <a:fontRef idx="minor">
                <a:schemeClr val="tx1"/>
              </a:fontRef>
            </p:style>
          </p:cxnSp>
          <p:cxnSp>
            <p:nvCxnSpPr>
              <p:cNvPr id="64" name="Straight Connector 63"/>
              <p:cNvCxnSpPr/>
              <p:nvPr/>
            </p:nvCxnSpPr>
            <p:spPr>
              <a:xfrm rot="10800000">
                <a:off x="6715140" y="3000372"/>
                <a:ext cx="1214446" cy="1588"/>
              </a:xfrm>
              <a:prstGeom prst="line">
                <a:avLst/>
              </a:prstGeom>
              <a:ln w="114300">
                <a:solidFill>
                  <a:srgbClr val="FF00FF"/>
                </a:solidFill>
              </a:ln>
              <a:effectLst>
                <a:innerShdw blurRad="114300">
                  <a:prstClr val="black"/>
                </a:innerShdw>
              </a:effectLst>
              <a:scene3d>
                <a:camera prst="orthographicFront"/>
                <a:lightRig rig="threePt" dir="t"/>
              </a:scene3d>
              <a:sp3d>
                <a:bevelT w="101600" prst="riblet"/>
              </a:sp3d>
            </p:spPr>
            <p:style>
              <a:lnRef idx="3">
                <a:schemeClr val="accent6"/>
              </a:lnRef>
              <a:fillRef idx="0">
                <a:schemeClr val="accent6"/>
              </a:fillRef>
              <a:effectRef idx="2">
                <a:schemeClr val="accent6"/>
              </a:effectRef>
              <a:fontRef idx="minor">
                <a:schemeClr val="tx1"/>
              </a:fontRef>
            </p:style>
          </p:cxnSp>
          <p:cxnSp>
            <p:nvCxnSpPr>
              <p:cNvPr id="62" name="Straight Connector 61"/>
              <p:cNvCxnSpPr/>
              <p:nvPr/>
            </p:nvCxnSpPr>
            <p:spPr>
              <a:xfrm rot="16200000" flipH="1">
                <a:off x="5749933" y="2036753"/>
                <a:ext cx="1987676" cy="57262"/>
              </a:xfrm>
              <a:prstGeom prst="line">
                <a:avLst/>
              </a:prstGeom>
              <a:ln w="114300">
                <a:solidFill>
                  <a:srgbClr val="FF00FF"/>
                </a:solidFill>
              </a:ln>
              <a:effectLst>
                <a:innerShdw blurRad="114300">
                  <a:prstClr val="black"/>
                </a:innerShdw>
              </a:effectLst>
              <a:scene3d>
                <a:camera prst="orthographicFront"/>
                <a:lightRig rig="threePt" dir="t"/>
              </a:scene3d>
              <a:sp3d>
                <a:bevelT w="101600" prst="riblet"/>
              </a:sp3d>
            </p:spPr>
            <p:style>
              <a:lnRef idx="3">
                <a:schemeClr val="accent6"/>
              </a:lnRef>
              <a:fillRef idx="0">
                <a:schemeClr val="accent6"/>
              </a:fillRef>
              <a:effectRef idx="2">
                <a:schemeClr val="accent6"/>
              </a:effectRef>
              <a:fontRef idx="minor">
                <a:schemeClr val="tx1"/>
              </a:fontRef>
            </p:style>
          </p:cxnSp>
          <p:cxnSp>
            <p:nvCxnSpPr>
              <p:cNvPr id="58" name="Straight Connector 57"/>
              <p:cNvCxnSpPr/>
              <p:nvPr/>
            </p:nvCxnSpPr>
            <p:spPr>
              <a:xfrm rot="5400000">
                <a:off x="7565705" y="2750339"/>
                <a:ext cx="642942" cy="1588"/>
              </a:xfrm>
              <a:prstGeom prst="line">
                <a:avLst/>
              </a:prstGeom>
              <a:ln w="114300">
                <a:solidFill>
                  <a:srgbClr val="FF00FF"/>
                </a:solidFill>
              </a:ln>
              <a:effectLst>
                <a:innerShdw blurRad="114300">
                  <a:prstClr val="black"/>
                </a:innerShdw>
              </a:effectLst>
              <a:scene3d>
                <a:camera prst="orthographicFront"/>
                <a:lightRig rig="threePt" dir="t"/>
              </a:scene3d>
              <a:sp3d>
                <a:bevelT w="101600" prst="riblet"/>
              </a:sp3d>
            </p:spPr>
            <p:style>
              <a:lnRef idx="3">
                <a:schemeClr val="accent6"/>
              </a:lnRef>
              <a:fillRef idx="0">
                <a:schemeClr val="accent6"/>
              </a:fillRef>
              <a:effectRef idx="2">
                <a:schemeClr val="accent6"/>
              </a:effectRef>
              <a:fontRef idx="minor">
                <a:schemeClr val="tx1"/>
              </a:fontRef>
            </p:style>
          </p:cxnSp>
        </p:grpSp>
      </p:gr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285852" y="357166"/>
            <a:ext cx="7215238" cy="71438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algn="ctr"/>
            <a:r>
              <a:rPr lang="en-IN" sz="2800" b="1" dirty="0" smtClean="0">
                <a:solidFill>
                  <a:srgbClr val="FFFF00"/>
                </a:solidFill>
                <a:effectLst>
                  <a:outerShdw blurRad="38100" dist="38100" dir="2700000" algn="tl">
                    <a:srgbClr val="000000">
                      <a:alpha val="43137"/>
                    </a:srgbClr>
                  </a:outerShdw>
                </a:effectLst>
              </a:rPr>
              <a:t>CONDITIONAL CONSTRUCT – if else STATEMENT</a:t>
            </a:r>
            <a:endParaRPr lang="en-IN" sz="2800" b="1"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1285852" y="1857364"/>
            <a:ext cx="7643866" cy="3539430"/>
          </a:xfrm>
          <a:prstGeom prst="rect">
            <a:avLst/>
          </a:prstGeom>
        </p:spPr>
        <p:txBody>
          <a:bodyPr wrap="square">
            <a:spAutoFit/>
          </a:bodyPr>
          <a:lstStyle/>
          <a:p>
            <a:pPr algn="just"/>
            <a:r>
              <a:rPr lang="en-IN" sz="2800" b="1" dirty="0" smtClean="0">
                <a:solidFill>
                  <a:schemeClr val="bg1"/>
                </a:solidFill>
                <a:effectLst>
                  <a:outerShdw blurRad="38100" dist="38100" dir="2700000" algn="tl">
                    <a:srgbClr val="000000">
                      <a:alpha val="43137"/>
                    </a:srgbClr>
                  </a:outerShdw>
                </a:effectLst>
              </a:rPr>
              <a:t>	Conditional constructs (also known as if statements) provide a way to execute a chosen block of code based on the run-time evaluation of one or more Boolean expressions. In Python, the most general form of a conditional is written as follows:</a:t>
            </a:r>
          </a:p>
          <a:p>
            <a:pPr algn="just"/>
            <a:endParaRPr lang="en-IN" sz="2800" b="1" dirty="0" smtClean="0">
              <a:solidFill>
                <a:schemeClr val="bg1"/>
              </a:solidFill>
              <a:effectLst>
                <a:outerShdw blurRad="38100" dist="38100" dir="2700000" algn="tl">
                  <a:srgbClr val="000000">
                    <a:alpha val="43137"/>
                  </a:srgbClr>
                </a:outerShdw>
              </a:effectLst>
            </a:endParaRPr>
          </a:p>
          <a:p>
            <a:pPr algn="just"/>
            <a:r>
              <a:rPr lang="en-IN" sz="2800" b="1" dirty="0" smtClean="0">
                <a:solidFill>
                  <a:schemeClr val="bg1"/>
                </a:solidFill>
                <a:effectLst>
                  <a:outerShdw blurRad="38100" dist="38100" dir="2700000" algn="tl">
                    <a:srgbClr val="000000">
                      <a:alpha val="43137"/>
                    </a:srgbClr>
                  </a:outerShdw>
                </a:effectLst>
              </a:rPr>
              <a:t>				</a:t>
            </a:r>
            <a:r>
              <a:rPr lang="en-IN" sz="2800" b="1" i="1" dirty="0" smtClean="0">
                <a:solidFill>
                  <a:srgbClr val="FFFF00"/>
                </a:solidFill>
                <a:effectLst>
                  <a:outerShdw blurRad="38100" dist="38100" dir="2700000" algn="tl">
                    <a:srgbClr val="000000">
                      <a:alpha val="43137"/>
                    </a:srgbClr>
                  </a:outerShdw>
                </a:effectLst>
              </a:rPr>
              <a:t>Contd.. Next Slide</a:t>
            </a:r>
            <a:endParaRPr lang="en-IN" sz="28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285852" y="357166"/>
            <a:ext cx="7215238" cy="71438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algn="ctr"/>
            <a:r>
              <a:rPr lang="en-IN" sz="2800" b="1" dirty="0" smtClean="0">
                <a:solidFill>
                  <a:srgbClr val="FFFF00"/>
                </a:solidFill>
                <a:effectLst>
                  <a:outerShdw blurRad="38100" dist="38100" dir="2700000" algn="tl">
                    <a:srgbClr val="000000">
                      <a:alpha val="43137"/>
                    </a:srgbClr>
                  </a:outerShdw>
                </a:effectLst>
              </a:rPr>
              <a:t>CONDITIONAL CONSTRUCT – if else STATEMENT</a:t>
            </a:r>
            <a:endParaRPr lang="en-IN" sz="2800" b="1" dirty="0">
              <a:solidFill>
                <a:srgbClr val="FFFF00"/>
              </a:solidFill>
              <a:effectLst>
                <a:outerShdw blurRad="38100" dist="38100" dir="2700000" algn="tl">
                  <a:srgbClr val="000000">
                    <a:alpha val="43137"/>
                  </a:srgbClr>
                </a:outerShdw>
              </a:effectLst>
            </a:endParaRPr>
          </a:p>
        </p:txBody>
      </p:sp>
      <p:sp>
        <p:nvSpPr>
          <p:cNvPr id="7" name="Rectangle 6"/>
          <p:cNvSpPr/>
          <p:nvPr/>
        </p:nvSpPr>
        <p:spPr>
          <a:xfrm>
            <a:off x="1643042" y="2571744"/>
            <a:ext cx="5572164" cy="3539430"/>
          </a:xfrm>
          <a:prstGeom prst="rect">
            <a:avLst/>
          </a:prstGeom>
        </p:spPr>
        <p:txBody>
          <a:bodyPr wrap="square">
            <a:spAutoFit/>
          </a:bodyPr>
          <a:lstStyle/>
          <a:p>
            <a:r>
              <a:rPr lang="en-IN" sz="2800" b="1" dirty="0" smtClean="0">
                <a:solidFill>
                  <a:srgbClr val="FFFF00"/>
                </a:solidFill>
                <a:effectLst>
                  <a:outerShdw blurRad="38100" dist="38100" dir="2700000" algn="tl">
                    <a:srgbClr val="000000">
                      <a:alpha val="43137"/>
                    </a:srgbClr>
                  </a:outerShdw>
                </a:effectLst>
              </a:rPr>
              <a:t>if first condition:</a:t>
            </a:r>
          </a:p>
          <a:p>
            <a:r>
              <a:rPr lang="en-IN" sz="2800" b="1" dirty="0" smtClean="0">
                <a:solidFill>
                  <a:srgbClr val="FFFF00"/>
                </a:solidFill>
                <a:effectLst>
                  <a:outerShdw blurRad="38100" dist="38100" dir="2700000" algn="tl">
                    <a:srgbClr val="000000">
                      <a:alpha val="43137"/>
                    </a:srgbClr>
                  </a:outerShdw>
                </a:effectLst>
              </a:rPr>
              <a:t>     </a:t>
            </a:r>
            <a:r>
              <a:rPr lang="en-IN" sz="2800" b="1" dirty="0" smtClean="0">
                <a:solidFill>
                  <a:schemeClr val="bg1"/>
                </a:solidFill>
                <a:effectLst>
                  <a:outerShdw blurRad="38100" dist="38100" dir="2700000" algn="tl">
                    <a:srgbClr val="000000">
                      <a:alpha val="43137"/>
                    </a:srgbClr>
                  </a:outerShdw>
                </a:effectLst>
              </a:rPr>
              <a:t>first body</a:t>
            </a:r>
          </a:p>
          <a:p>
            <a:r>
              <a:rPr lang="en-IN" sz="2800" b="1" dirty="0" err="1" smtClean="0">
                <a:solidFill>
                  <a:srgbClr val="FFFF00"/>
                </a:solidFill>
                <a:effectLst>
                  <a:outerShdw blurRad="38100" dist="38100" dir="2700000" algn="tl">
                    <a:srgbClr val="000000">
                      <a:alpha val="43137"/>
                    </a:srgbClr>
                  </a:outerShdw>
                </a:effectLst>
              </a:rPr>
              <a:t>elif</a:t>
            </a:r>
            <a:r>
              <a:rPr lang="en-IN" sz="2800" b="1" dirty="0" smtClean="0">
                <a:solidFill>
                  <a:srgbClr val="FFFF00"/>
                </a:solidFill>
                <a:effectLst>
                  <a:outerShdw blurRad="38100" dist="38100" dir="2700000" algn="tl">
                    <a:srgbClr val="000000">
                      <a:alpha val="43137"/>
                    </a:srgbClr>
                  </a:outerShdw>
                </a:effectLst>
              </a:rPr>
              <a:t> second condition:</a:t>
            </a:r>
          </a:p>
          <a:p>
            <a:r>
              <a:rPr lang="en-IN" sz="2800" b="1" dirty="0" smtClean="0">
                <a:solidFill>
                  <a:srgbClr val="FFFF00"/>
                </a:solidFill>
                <a:effectLst>
                  <a:outerShdw blurRad="38100" dist="38100" dir="2700000" algn="tl">
                    <a:srgbClr val="000000">
                      <a:alpha val="43137"/>
                    </a:srgbClr>
                  </a:outerShdw>
                </a:effectLst>
              </a:rPr>
              <a:t>     </a:t>
            </a:r>
            <a:r>
              <a:rPr lang="en-IN" sz="2800" b="1" dirty="0" smtClean="0">
                <a:solidFill>
                  <a:schemeClr val="bg1"/>
                </a:solidFill>
                <a:effectLst>
                  <a:outerShdw blurRad="38100" dist="38100" dir="2700000" algn="tl">
                    <a:srgbClr val="000000">
                      <a:alpha val="43137"/>
                    </a:srgbClr>
                  </a:outerShdw>
                </a:effectLst>
              </a:rPr>
              <a:t>second body</a:t>
            </a:r>
          </a:p>
          <a:p>
            <a:r>
              <a:rPr lang="en-IN" sz="2800" b="1" dirty="0" err="1" smtClean="0">
                <a:solidFill>
                  <a:srgbClr val="FFFF00"/>
                </a:solidFill>
                <a:effectLst>
                  <a:outerShdw blurRad="38100" dist="38100" dir="2700000" algn="tl">
                    <a:srgbClr val="000000">
                      <a:alpha val="43137"/>
                    </a:srgbClr>
                  </a:outerShdw>
                </a:effectLst>
              </a:rPr>
              <a:t>elif</a:t>
            </a:r>
            <a:r>
              <a:rPr lang="en-IN" sz="2800" b="1" dirty="0" smtClean="0">
                <a:solidFill>
                  <a:srgbClr val="FFFF00"/>
                </a:solidFill>
                <a:effectLst>
                  <a:outerShdw blurRad="38100" dist="38100" dir="2700000" algn="tl">
                    <a:srgbClr val="000000">
                      <a:alpha val="43137"/>
                    </a:srgbClr>
                  </a:outerShdw>
                </a:effectLst>
              </a:rPr>
              <a:t> third condition:</a:t>
            </a:r>
          </a:p>
          <a:p>
            <a:r>
              <a:rPr lang="en-IN" sz="2800" b="1" dirty="0" smtClean="0">
                <a:solidFill>
                  <a:srgbClr val="FFFF00"/>
                </a:solidFill>
                <a:effectLst>
                  <a:outerShdw blurRad="38100" dist="38100" dir="2700000" algn="tl">
                    <a:srgbClr val="000000">
                      <a:alpha val="43137"/>
                    </a:srgbClr>
                  </a:outerShdw>
                </a:effectLst>
              </a:rPr>
              <a:t>      </a:t>
            </a:r>
            <a:r>
              <a:rPr lang="en-IN" sz="2800" b="1" dirty="0" smtClean="0">
                <a:solidFill>
                  <a:schemeClr val="bg1"/>
                </a:solidFill>
                <a:effectLst>
                  <a:outerShdw blurRad="38100" dist="38100" dir="2700000" algn="tl">
                    <a:srgbClr val="000000">
                      <a:alpha val="43137"/>
                    </a:srgbClr>
                  </a:outerShdw>
                </a:effectLst>
              </a:rPr>
              <a:t>third body</a:t>
            </a:r>
          </a:p>
          <a:p>
            <a:r>
              <a:rPr lang="en-IN" sz="2800" b="1" dirty="0" smtClean="0">
                <a:solidFill>
                  <a:srgbClr val="FFFF00"/>
                </a:solidFill>
                <a:effectLst>
                  <a:outerShdw blurRad="38100" dist="38100" dir="2700000" algn="tl">
                    <a:srgbClr val="000000">
                      <a:alpha val="43137"/>
                    </a:srgbClr>
                  </a:outerShdw>
                </a:effectLst>
              </a:rPr>
              <a:t>else:</a:t>
            </a:r>
          </a:p>
          <a:p>
            <a:r>
              <a:rPr lang="en-IN" sz="2800" b="1" dirty="0" smtClean="0">
                <a:solidFill>
                  <a:srgbClr val="FFFF00"/>
                </a:solidFill>
                <a:effectLst>
                  <a:outerShdw blurRad="38100" dist="38100" dir="2700000" algn="tl">
                    <a:srgbClr val="000000">
                      <a:alpha val="43137"/>
                    </a:srgbClr>
                  </a:outerShdw>
                </a:effectLst>
              </a:rPr>
              <a:t>      </a:t>
            </a:r>
            <a:r>
              <a:rPr lang="en-IN" sz="2800" b="1" dirty="0" smtClean="0">
                <a:solidFill>
                  <a:schemeClr val="bg1"/>
                </a:solidFill>
                <a:effectLst>
                  <a:outerShdw blurRad="38100" dist="38100" dir="2700000" algn="tl">
                    <a:srgbClr val="000000">
                      <a:alpha val="43137"/>
                    </a:srgbClr>
                  </a:outerShdw>
                </a:effectLst>
              </a:rPr>
              <a:t>fourth body</a:t>
            </a:r>
            <a:endParaRPr lang="en-IN" sz="2800" b="1"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6500826" y="1643050"/>
            <a:ext cx="2357454" cy="78581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 Colon Must</a:t>
            </a:r>
            <a:endParaRPr lang="en-IN" sz="2800" b="1" dirty="0">
              <a:effectLst>
                <a:outerShdw blurRad="38100" dist="38100" dir="2700000" algn="tl">
                  <a:srgbClr val="000000">
                    <a:alpha val="43137"/>
                  </a:srgbClr>
                </a:outerShdw>
              </a:effectLst>
            </a:endParaRPr>
          </a:p>
        </p:txBody>
      </p:sp>
      <p:cxnSp>
        <p:nvCxnSpPr>
          <p:cNvPr id="9" name="Straight Arrow Connector 8"/>
          <p:cNvCxnSpPr/>
          <p:nvPr/>
        </p:nvCxnSpPr>
        <p:spPr>
          <a:xfrm rot="10800000">
            <a:off x="4500562" y="2857496"/>
            <a:ext cx="3214710" cy="1588"/>
          </a:xfrm>
          <a:prstGeom prst="straightConnector1">
            <a:avLst/>
          </a:prstGeom>
          <a:ln w="57150">
            <a:solidFill>
              <a:schemeClr val="bg1"/>
            </a:solidFill>
            <a:tailEnd type="arrow"/>
          </a:ln>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rot="5400000">
            <a:off x="6215074" y="3929066"/>
            <a:ext cx="3000396" cy="1588"/>
          </a:xfrm>
          <a:prstGeom prst="line">
            <a:avLst/>
          </a:prstGeom>
          <a:ln w="57150">
            <a:solidFill>
              <a:schemeClr val="bg1"/>
            </a:solidFill>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rot="10800000">
            <a:off x="5072066" y="3714752"/>
            <a:ext cx="2643206" cy="1588"/>
          </a:xfrm>
          <a:prstGeom prst="straightConnector1">
            <a:avLst/>
          </a:prstGeom>
          <a:ln w="57150">
            <a:solidFill>
              <a:schemeClr val="bg1"/>
            </a:solidFill>
            <a:tailEnd type="arrow"/>
          </a:ln>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rot="10800000">
            <a:off x="4714876" y="4572008"/>
            <a:ext cx="3000396" cy="1588"/>
          </a:xfrm>
          <a:prstGeom prst="straightConnector1">
            <a:avLst/>
          </a:prstGeom>
          <a:ln w="57150">
            <a:solidFill>
              <a:schemeClr val="bg1"/>
            </a:solidFill>
            <a:tailEnd type="arrow"/>
          </a:ln>
        </p:spPr>
        <p:style>
          <a:lnRef idx="3">
            <a:schemeClr val="dk1"/>
          </a:lnRef>
          <a:fillRef idx="0">
            <a:schemeClr val="dk1"/>
          </a:fillRef>
          <a:effectRef idx="2">
            <a:schemeClr val="dk1"/>
          </a:effectRef>
          <a:fontRef idx="minor">
            <a:schemeClr val="tx1"/>
          </a:fontRef>
        </p:style>
      </p:cxnSp>
      <p:cxnSp>
        <p:nvCxnSpPr>
          <p:cNvPr id="28" name="Straight Arrow Connector 27"/>
          <p:cNvCxnSpPr/>
          <p:nvPr/>
        </p:nvCxnSpPr>
        <p:spPr>
          <a:xfrm rot="10800000">
            <a:off x="2786050" y="5414750"/>
            <a:ext cx="4929222" cy="1588"/>
          </a:xfrm>
          <a:prstGeom prst="straightConnector1">
            <a:avLst/>
          </a:prstGeom>
          <a:ln w="57150">
            <a:solidFill>
              <a:schemeClr val="bg1"/>
            </a:solidFill>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571604" y="2857496"/>
            <a:ext cx="7215238" cy="71438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algn="ctr"/>
            <a:r>
              <a:rPr lang="en-IN" sz="2800" b="1" dirty="0" smtClean="0">
                <a:solidFill>
                  <a:srgbClr val="FFFF00"/>
                </a:solidFill>
                <a:effectLst>
                  <a:outerShdw blurRad="38100" dist="38100" dir="2700000" algn="tl">
                    <a:srgbClr val="000000">
                      <a:alpha val="43137"/>
                    </a:srgbClr>
                  </a:outerShdw>
                </a:effectLst>
              </a:rPr>
              <a:t>CONDITIONAL CONSTRUCT – if else STATEMENT</a:t>
            </a:r>
            <a:endParaRPr lang="en-IN" sz="2800" b="1" dirty="0">
              <a:solidFill>
                <a:srgbClr val="FFFF00"/>
              </a:solidFill>
              <a:effectLst>
                <a:outerShdw blurRad="38100" dist="38100" dir="2700000" algn="tl">
                  <a:srgbClr val="000000">
                    <a:alpha val="43137"/>
                  </a:srgbClr>
                </a:outerShdw>
              </a:effectLst>
            </a:endParaRPr>
          </a:p>
        </p:txBody>
      </p:sp>
      <p:sp>
        <p:nvSpPr>
          <p:cNvPr id="5" name="Title 1"/>
          <p:cNvSpPr txBox="1">
            <a:spLocks/>
          </p:cNvSpPr>
          <p:nvPr/>
        </p:nvSpPr>
        <p:spPr>
          <a:xfrm>
            <a:off x="1571604" y="3857628"/>
            <a:ext cx="7215238" cy="71438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algn="ctr"/>
            <a:r>
              <a:rPr lang="en-IN" sz="2800" b="1" dirty="0" smtClean="0">
                <a:solidFill>
                  <a:srgbClr val="FFFF00"/>
                </a:solidFill>
                <a:effectLst>
                  <a:outerShdw blurRad="38100" dist="38100" dir="2700000" algn="tl">
                    <a:srgbClr val="000000">
                      <a:alpha val="43137"/>
                    </a:srgbClr>
                  </a:outerShdw>
                </a:effectLst>
              </a:rPr>
              <a:t>FLOW CHART</a:t>
            </a:r>
            <a:endParaRPr lang="en-IN" sz="2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500166" y="357166"/>
            <a:ext cx="7215238" cy="71438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algn="ctr"/>
            <a:r>
              <a:rPr lang="en-IN" sz="2800" b="1" dirty="0" smtClean="0">
                <a:solidFill>
                  <a:srgbClr val="FFFF00"/>
                </a:solidFill>
                <a:effectLst>
                  <a:outerShdw blurRad="38100" dist="38100" dir="2700000" algn="tl">
                    <a:srgbClr val="000000">
                      <a:alpha val="43137"/>
                    </a:srgbClr>
                  </a:outerShdw>
                </a:effectLst>
              </a:rPr>
              <a:t>CONDITIONAL CONSTRUCT – if else STATEMENT</a:t>
            </a:r>
            <a:endParaRPr lang="en-IN" sz="2800" b="1" dirty="0">
              <a:solidFill>
                <a:srgbClr val="FFFF00"/>
              </a:solidFill>
              <a:effectLst>
                <a:outerShdw blurRad="38100" dist="38100" dir="2700000" algn="tl">
                  <a:srgbClr val="000000">
                    <a:alpha val="43137"/>
                  </a:srgbClr>
                </a:outerShdw>
              </a:effectLst>
            </a:endParaRPr>
          </a:p>
        </p:txBody>
      </p:sp>
      <p:sp>
        <p:nvSpPr>
          <p:cNvPr id="5" name="Title 1"/>
          <p:cNvSpPr txBox="1">
            <a:spLocks/>
          </p:cNvSpPr>
          <p:nvPr/>
        </p:nvSpPr>
        <p:spPr>
          <a:xfrm>
            <a:off x="1571604" y="1428736"/>
            <a:ext cx="7215238" cy="71438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algn="ctr"/>
            <a:r>
              <a:rPr lang="en-IN" sz="2800" b="1" dirty="0" smtClean="0">
                <a:solidFill>
                  <a:srgbClr val="FFFF00"/>
                </a:solidFill>
                <a:effectLst>
                  <a:outerShdw blurRad="38100" dist="38100" dir="2700000" algn="tl">
                    <a:srgbClr val="000000">
                      <a:alpha val="43137"/>
                    </a:srgbClr>
                  </a:outerShdw>
                </a:effectLst>
              </a:rPr>
              <a:t>FLOW CHART</a:t>
            </a:r>
            <a:endParaRPr lang="en-IN" sz="2800" b="1" dirty="0">
              <a:solidFill>
                <a:srgbClr val="FFFF00"/>
              </a:solidFill>
              <a:effectLst>
                <a:outerShdw blurRad="38100" dist="38100" dir="2700000" algn="tl">
                  <a:srgbClr val="000000">
                    <a:alpha val="43137"/>
                  </a:srgbClr>
                </a:outerShdw>
              </a:effectLst>
            </a:endParaRPr>
          </a:p>
        </p:txBody>
      </p:sp>
      <p:sp>
        <p:nvSpPr>
          <p:cNvPr id="9" name="AutoShape 6"/>
          <p:cNvSpPr>
            <a:spLocks noChangeArrowheads="1"/>
          </p:cNvSpPr>
          <p:nvPr/>
        </p:nvSpPr>
        <p:spPr bwMode="auto">
          <a:xfrm>
            <a:off x="2357422" y="2143116"/>
            <a:ext cx="1778034" cy="1963743"/>
          </a:xfrm>
          <a:prstGeom prst="diamond">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r>
              <a:rPr lang="en-US" sz="2400" b="1" dirty="0">
                <a:solidFill>
                  <a:schemeClr val="tx1"/>
                </a:solidFill>
                <a:effectLst>
                  <a:outerShdw blurRad="38100" dist="38100" dir="2700000" algn="tl">
                    <a:srgbClr val="000000">
                      <a:alpha val="43137"/>
                    </a:srgbClr>
                  </a:outerShdw>
                </a:effectLst>
              </a:rPr>
              <a:t>Condition ?</a:t>
            </a:r>
          </a:p>
        </p:txBody>
      </p:sp>
      <p:sp>
        <p:nvSpPr>
          <p:cNvPr id="10" name="AutoShape 7"/>
          <p:cNvSpPr>
            <a:spLocks noChangeArrowheads="1"/>
          </p:cNvSpPr>
          <p:nvPr/>
        </p:nvSpPr>
        <p:spPr bwMode="auto">
          <a:xfrm>
            <a:off x="5126056" y="2857496"/>
            <a:ext cx="1447800" cy="609600"/>
          </a:xfrm>
          <a:prstGeom prst="roundRect">
            <a:avLst>
              <a:gd name="adj" fmla="val 16667"/>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r>
              <a:rPr lang="en-US" sz="1800" b="1" dirty="0">
                <a:solidFill>
                  <a:srgbClr val="FFFF00"/>
                </a:solidFill>
                <a:latin typeface="Arial" charset="0"/>
              </a:rPr>
              <a:t>Statement 1</a:t>
            </a:r>
          </a:p>
        </p:txBody>
      </p:sp>
      <p:sp>
        <p:nvSpPr>
          <p:cNvPr id="11" name="AutoShape 8"/>
          <p:cNvSpPr>
            <a:spLocks noChangeArrowheads="1"/>
          </p:cNvSpPr>
          <p:nvPr/>
        </p:nvSpPr>
        <p:spPr bwMode="auto">
          <a:xfrm>
            <a:off x="7143768" y="2857496"/>
            <a:ext cx="1447800" cy="609600"/>
          </a:xfrm>
          <a:prstGeom prst="roundRect">
            <a:avLst>
              <a:gd name="adj" fmla="val 16667"/>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r>
              <a:rPr lang="en-US" sz="1800" b="1">
                <a:solidFill>
                  <a:srgbClr val="FFFF00"/>
                </a:solidFill>
                <a:latin typeface="Arial" charset="0"/>
              </a:rPr>
              <a:t>Statement 2</a:t>
            </a:r>
          </a:p>
        </p:txBody>
      </p:sp>
      <p:sp>
        <p:nvSpPr>
          <p:cNvPr id="12" name="AutoShape 9"/>
          <p:cNvSpPr>
            <a:spLocks noChangeArrowheads="1"/>
          </p:cNvSpPr>
          <p:nvPr/>
        </p:nvSpPr>
        <p:spPr bwMode="auto">
          <a:xfrm>
            <a:off x="2606693" y="4370384"/>
            <a:ext cx="1447800" cy="609600"/>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en-US" sz="1800" b="1">
                <a:solidFill>
                  <a:srgbClr val="FFFF00"/>
                </a:solidFill>
                <a:latin typeface="Arial" charset="0"/>
              </a:rPr>
              <a:t>Statement 1</a:t>
            </a:r>
          </a:p>
        </p:txBody>
      </p:sp>
      <p:sp>
        <p:nvSpPr>
          <p:cNvPr id="13" name="AutoShape 10"/>
          <p:cNvSpPr>
            <a:spLocks noChangeArrowheads="1"/>
          </p:cNvSpPr>
          <p:nvPr/>
        </p:nvSpPr>
        <p:spPr bwMode="auto">
          <a:xfrm>
            <a:off x="2678131" y="5378446"/>
            <a:ext cx="1447800" cy="609600"/>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en-US" sz="1800" b="1">
                <a:solidFill>
                  <a:srgbClr val="FFFF00"/>
                </a:solidFill>
                <a:latin typeface="Arial" charset="0"/>
              </a:rPr>
              <a:t>Statement 2</a:t>
            </a:r>
          </a:p>
        </p:txBody>
      </p:sp>
      <p:sp>
        <p:nvSpPr>
          <p:cNvPr id="14" name="Line 11"/>
          <p:cNvSpPr>
            <a:spLocks noChangeShapeType="1"/>
          </p:cNvSpPr>
          <p:nvPr/>
        </p:nvSpPr>
        <p:spPr bwMode="auto">
          <a:xfrm>
            <a:off x="4152918" y="3154587"/>
            <a:ext cx="990600" cy="0"/>
          </a:xfrm>
          <a:prstGeom prst="line">
            <a:avLst/>
          </a:prstGeom>
          <a:noFill/>
          <a:ln w="57150">
            <a:solidFill>
              <a:srgbClr val="FFFF00"/>
            </a:solidFill>
            <a:round/>
            <a:headEnd/>
            <a:tailEnd type="triangle" w="med" len="med"/>
          </a:ln>
        </p:spPr>
        <p:txBody>
          <a:bodyPr/>
          <a:lstStyle/>
          <a:p>
            <a:endParaRPr lang="en-IN"/>
          </a:p>
        </p:txBody>
      </p:sp>
      <p:sp>
        <p:nvSpPr>
          <p:cNvPr id="15" name="Line 12"/>
          <p:cNvSpPr>
            <a:spLocks noChangeShapeType="1"/>
          </p:cNvSpPr>
          <p:nvPr/>
        </p:nvSpPr>
        <p:spPr bwMode="auto">
          <a:xfrm>
            <a:off x="6591318" y="3184521"/>
            <a:ext cx="533400" cy="0"/>
          </a:xfrm>
          <a:prstGeom prst="line">
            <a:avLst/>
          </a:prstGeom>
          <a:noFill/>
          <a:ln w="57150">
            <a:solidFill>
              <a:srgbClr val="FFFF00"/>
            </a:solidFill>
            <a:round/>
            <a:headEnd/>
            <a:tailEnd type="triangle" w="med" len="med"/>
          </a:ln>
        </p:spPr>
        <p:txBody>
          <a:bodyPr/>
          <a:lstStyle/>
          <a:p>
            <a:endParaRPr lang="en-IN"/>
          </a:p>
        </p:txBody>
      </p:sp>
      <p:sp>
        <p:nvSpPr>
          <p:cNvPr id="16" name="Line 13"/>
          <p:cNvSpPr>
            <a:spLocks noChangeShapeType="1"/>
          </p:cNvSpPr>
          <p:nvPr/>
        </p:nvSpPr>
        <p:spPr bwMode="auto">
          <a:xfrm>
            <a:off x="3261198" y="4098921"/>
            <a:ext cx="0" cy="304800"/>
          </a:xfrm>
          <a:prstGeom prst="line">
            <a:avLst/>
          </a:prstGeom>
          <a:noFill/>
          <a:ln w="57150">
            <a:solidFill>
              <a:srgbClr val="FFFF00"/>
            </a:solidFill>
            <a:round/>
            <a:headEnd/>
            <a:tailEnd type="triangle" w="med" len="med"/>
          </a:ln>
        </p:spPr>
        <p:txBody>
          <a:bodyPr/>
          <a:lstStyle/>
          <a:p>
            <a:endParaRPr lang="en-IN"/>
          </a:p>
        </p:txBody>
      </p:sp>
      <p:sp>
        <p:nvSpPr>
          <p:cNvPr id="17" name="Line 14"/>
          <p:cNvSpPr>
            <a:spLocks noChangeShapeType="1"/>
          </p:cNvSpPr>
          <p:nvPr/>
        </p:nvSpPr>
        <p:spPr bwMode="auto">
          <a:xfrm>
            <a:off x="3332862" y="5013321"/>
            <a:ext cx="0" cy="304800"/>
          </a:xfrm>
          <a:prstGeom prst="line">
            <a:avLst/>
          </a:prstGeom>
          <a:noFill/>
          <a:ln w="57150">
            <a:solidFill>
              <a:srgbClr val="FFFF00"/>
            </a:solidFill>
            <a:round/>
            <a:headEnd/>
            <a:tailEnd type="triangle" w="med" len="med"/>
          </a:ln>
        </p:spPr>
        <p:txBody>
          <a:bodyPr/>
          <a:lstStyle/>
          <a:p>
            <a:endParaRPr lang="en-IN"/>
          </a:p>
        </p:txBody>
      </p:sp>
      <p:sp>
        <p:nvSpPr>
          <p:cNvPr id="18" name="Line 15"/>
          <p:cNvSpPr>
            <a:spLocks noChangeShapeType="1"/>
          </p:cNvSpPr>
          <p:nvPr/>
        </p:nvSpPr>
        <p:spPr bwMode="auto">
          <a:xfrm>
            <a:off x="7886718" y="3489321"/>
            <a:ext cx="0" cy="2819400"/>
          </a:xfrm>
          <a:prstGeom prst="line">
            <a:avLst/>
          </a:prstGeom>
          <a:noFill/>
          <a:ln w="57150">
            <a:solidFill>
              <a:srgbClr val="FFFF00"/>
            </a:solidFill>
            <a:round/>
            <a:headEnd/>
            <a:tailEnd type="triangle" w="med" len="med"/>
          </a:ln>
        </p:spPr>
        <p:txBody>
          <a:bodyPr/>
          <a:lstStyle/>
          <a:p>
            <a:endParaRPr lang="en-IN"/>
          </a:p>
        </p:txBody>
      </p:sp>
      <p:sp>
        <p:nvSpPr>
          <p:cNvPr id="19" name="Line 16"/>
          <p:cNvSpPr>
            <a:spLocks noChangeShapeType="1"/>
          </p:cNvSpPr>
          <p:nvPr/>
        </p:nvSpPr>
        <p:spPr bwMode="auto">
          <a:xfrm>
            <a:off x="3351006" y="6003921"/>
            <a:ext cx="0" cy="685800"/>
          </a:xfrm>
          <a:prstGeom prst="line">
            <a:avLst/>
          </a:prstGeom>
          <a:noFill/>
          <a:ln w="57150">
            <a:solidFill>
              <a:srgbClr val="FFFF00"/>
            </a:solidFill>
            <a:round/>
            <a:headEnd/>
            <a:tailEnd type="triangle" w="med" len="med"/>
          </a:ln>
        </p:spPr>
        <p:txBody>
          <a:bodyPr/>
          <a:lstStyle/>
          <a:p>
            <a:endParaRPr lang="en-IN"/>
          </a:p>
        </p:txBody>
      </p:sp>
      <p:sp>
        <p:nvSpPr>
          <p:cNvPr id="20" name="Line 17"/>
          <p:cNvSpPr>
            <a:spLocks noChangeShapeType="1"/>
          </p:cNvSpPr>
          <p:nvPr/>
        </p:nvSpPr>
        <p:spPr bwMode="auto">
          <a:xfrm flipH="1">
            <a:off x="3357554" y="6308720"/>
            <a:ext cx="4529164" cy="49237"/>
          </a:xfrm>
          <a:prstGeom prst="line">
            <a:avLst/>
          </a:prstGeom>
          <a:noFill/>
          <a:ln w="57150">
            <a:solidFill>
              <a:srgbClr val="FFFF00"/>
            </a:solidFill>
            <a:round/>
            <a:headEnd/>
            <a:tailEnd type="triangle" w="med" len="med"/>
          </a:ln>
        </p:spPr>
        <p:txBody>
          <a:bodyPr/>
          <a:lstStyle/>
          <a:p>
            <a:endParaRPr lang="en-IN"/>
          </a:p>
        </p:txBody>
      </p:sp>
      <p:sp>
        <p:nvSpPr>
          <p:cNvPr id="21" name="TextBox 14"/>
          <p:cNvSpPr txBox="1">
            <a:spLocks noChangeArrowheads="1"/>
          </p:cNvSpPr>
          <p:nvPr/>
        </p:nvSpPr>
        <p:spPr bwMode="auto">
          <a:xfrm>
            <a:off x="4267218" y="2793996"/>
            <a:ext cx="749300" cy="369888"/>
          </a:xfrm>
          <a:prstGeom prst="rect">
            <a:avLst/>
          </a:prstGeom>
          <a:noFill/>
          <a:ln w="9525">
            <a:noFill/>
            <a:miter lim="800000"/>
            <a:headEnd/>
            <a:tailEnd/>
          </a:ln>
        </p:spPr>
        <p:txBody>
          <a:bodyPr wrap="none">
            <a:spAutoFit/>
          </a:bodyPr>
          <a:lstStyle/>
          <a:p>
            <a:r>
              <a:rPr lang="en-IN" sz="1800" b="1" dirty="0">
                <a:solidFill>
                  <a:srgbClr val="FFFF00"/>
                </a:solidFill>
              </a:rPr>
              <a:t>False</a:t>
            </a:r>
          </a:p>
        </p:txBody>
      </p:sp>
      <p:sp>
        <p:nvSpPr>
          <p:cNvPr id="22" name="TextBox 15"/>
          <p:cNvSpPr txBox="1">
            <a:spLocks noChangeArrowheads="1"/>
          </p:cNvSpPr>
          <p:nvPr/>
        </p:nvSpPr>
        <p:spPr bwMode="auto">
          <a:xfrm>
            <a:off x="2481281" y="3936996"/>
            <a:ext cx="658812" cy="369888"/>
          </a:xfrm>
          <a:prstGeom prst="rect">
            <a:avLst/>
          </a:prstGeom>
          <a:noFill/>
          <a:ln w="9525">
            <a:noFill/>
            <a:miter lim="800000"/>
            <a:headEnd/>
            <a:tailEnd/>
          </a:ln>
        </p:spPr>
        <p:txBody>
          <a:bodyPr wrap="none">
            <a:spAutoFit/>
          </a:bodyPr>
          <a:lstStyle/>
          <a:p>
            <a:r>
              <a:rPr lang="en-IN" sz="1800" b="1">
                <a:solidFill>
                  <a:srgbClr val="FFFF00"/>
                </a:solidFill>
              </a:rPr>
              <a:t>True</a:t>
            </a:r>
          </a:p>
        </p:txBody>
      </p:sp>
      <p:sp>
        <p:nvSpPr>
          <p:cNvPr id="26" name="Oval Callout 25"/>
          <p:cNvSpPr/>
          <p:nvPr/>
        </p:nvSpPr>
        <p:spPr>
          <a:xfrm>
            <a:off x="6286512" y="5072074"/>
            <a:ext cx="1285884" cy="1000132"/>
          </a:xfrm>
          <a:prstGeom prst="wedgeEllipseCallout">
            <a:avLst>
              <a:gd name="adj1" fmla="val -35507"/>
              <a:gd name="adj2" fmla="val -20307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000" b="1" dirty="0" smtClean="0">
                <a:solidFill>
                  <a:schemeClr val="tx1"/>
                </a:solidFill>
                <a:effectLst>
                  <a:outerShdw blurRad="38100" dist="38100" dir="2700000" algn="tl">
                    <a:srgbClr val="000000">
                      <a:alpha val="43137"/>
                    </a:srgbClr>
                  </a:outerShdw>
                </a:effectLst>
                <a:latin typeface="Arial" charset="0"/>
              </a:rPr>
              <a:t>else body</a:t>
            </a:r>
          </a:p>
        </p:txBody>
      </p:sp>
      <p:sp>
        <p:nvSpPr>
          <p:cNvPr id="27" name="Oval Callout 26"/>
          <p:cNvSpPr/>
          <p:nvPr/>
        </p:nvSpPr>
        <p:spPr>
          <a:xfrm>
            <a:off x="214282" y="3643314"/>
            <a:ext cx="1500198" cy="1071570"/>
          </a:xfrm>
          <a:prstGeom prst="wedgeEllipseCallout">
            <a:avLst>
              <a:gd name="adj1" fmla="val 117034"/>
              <a:gd name="adj2" fmla="val 100136"/>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000" b="1" dirty="0" smtClean="0">
                <a:solidFill>
                  <a:schemeClr val="tx1"/>
                </a:solidFill>
                <a:effectLst>
                  <a:outerShdw blurRad="38100" dist="38100" dir="2700000" algn="tl">
                    <a:srgbClr val="000000">
                      <a:alpha val="43137"/>
                    </a:srgbClr>
                  </a:outerShdw>
                </a:effectLst>
                <a:latin typeface="Arial" charset="0"/>
              </a:rPr>
              <a:t>Main Body </a:t>
            </a: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285852" y="357166"/>
            <a:ext cx="7215238" cy="71438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algn="ctr"/>
            <a:r>
              <a:rPr lang="en-IN" sz="2800" b="1" dirty="0" smtClean="0">
                <a:solidFill>
                  <a:srgbClr val="FFFF00"/>
                </a:solidFill>
                <a:effectLst>
                  <a:outerShdw blurRad="38100" dist="38100" dir="2700000" algn="tl">
                    <a:srgbClr val="000000">
                      <a:alpha val="43137"/>
                    </a:srgbClr>
                  </a:outerShdw>
                </a:effectLst>
              </a:rPr>
              <a:t>CONDITIONAL CONSTRUCT – if else STATEMENT</a:t>
            </a:r>
            <a:endParaRPr lang="en-IN" sz="2800" b="1"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1285852" y="2214554"/>
            <a:ext cx="7572428" cy="3108543"/>
          </a:xfrm>
          <a:prstGeom prst="rect">
            <a:avLst/>
          </a:prstGeom>
        </p:spPr>
        <p:txBody>
          <a:bodyPr wrap="square">
            <a:spAutoFit/>
          </a:bodyPr>
          <a:lstStyle/>
          <a:p>
            <a:pPr algn="just">
              <a:buFont typeface="Wingdings" pitchFamily="2" charset="2"/>
              <a:buChar char="ü"/>
            </a:pPr>
            <a:r>
              <a:rPr lang="en-IN" sz="2800" b="1" dirty="0" smtClean="0">
                <a:solidFill>
                  <a:schemeClr val="bg1"/>
                </a:solidFill>
                <a:effectLst>
                  <a:outerShdw blurRad="38100" dist="38100" dir="2700000" algn="tl">
                    <a:srgbClr val="000000">
                      <a:alpha val="43137"/>
                    </a:srgbClr>
                  </a:outerShdw>
                </a:effectLst>
              </a:rPr>
              <a:t>Each condition is a Boolean expression, and each body contains one or more commands that are to be executed conditionally. </a:t>
            </a:r>
          </a:p>
          <a:p>
            <a:pPr algn="just"/>
            <a:endParaRPr lang="en-IN" sz="28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2800" b="1" dirty="0" smtClean="0">
                <a:solidFill>
                  <a:schemeClr val="bg1"/>
                </a:solidFill>
                <a:effectLst>
                  <a:outerShdw blurRad="38100" dist="38100" dir="2700000" algn="tl">
                    <a:srgbClr val="000000">
                      <a:alpha val="43137"/>
                    </a:srgbClr>
                  </a:outerShdw>
                </a:effectLst>
              </a:rPr>
              <a:t>If the first condition succeeds, the first body will be executed; no other conditions or bodies are evaluated in that case. </a:t>
            </a: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285852" y="357166"/>
            <a:ext cx="7215238" cy="71438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algn="ctr"/>
            <a:r>
              <a:rPr lang="en-IN" sz="2800" b="1" dirty="0" smtClean="0">
                <a:solidFill>
                  <a:srgbClr val="FFFF00"/>
                </a:solidFill>
                <a:effectLst>
                  <a:outerShdw blurRad="38100" dist="38100" dir="2700000" algn="tl">
                    <a:srgbClr val="000000">
                      <a:alpha val="43137"/>
                    </a:srgbClr>
                  </a:outerShdw>
                </a:effectLst>
              </a:rPr>
              <a:t>CONDITIONAL CONSTRUCT – if else STATEMENT</a:t>
            </a:r>
            <a:endParaRPr lang="en-IN" sz="2800" b="1"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1214414" y="1436354"/>
            <a:ext cx="7572428" cy="4401205"/>
          </a:xfrm>
          <a:prstGeom prst="rect">
            <a:avLst/>
          </a:prstGeom>
        </p:spPr>
        <p:txBody>
          <a:bodyPr wrap="square">
            <a:spAutoFit/>
          </a:bodyPr>
          <a:lstStyle/>
          <a:p>
            <a:pPr algn="just"/>
            <a:endParaRPr lang="en-IN" sz="28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2800" b="1" dirty="0" smtClean="0">
                <a:solidFill>
                  <a:schemeClr val="bg1"/>
                </a:solidFill>
                <a:effectLst>
                  <a:outerShdw blurRad="38100" dist="38100" dir="2700000" algn="tl">
                    <a:srgbClr val="000000">
                      <a:alpha val="43137"/>
                    </a:srgbClr>
                  </a:outerShdw>
                </a:effectLst>
              </a:rPr>
              <a:t>If the first condition fails, then the process continues in similar manner with the evaluation of the second condition. The execution of this overall construct will cause precisely one of the bodies to be executed. </a:t>
            </a:r>
          </a:p>
          <a:p>
            <a:pPr algn="just"/>
            <a:endParaRPr lang="en-IN" sz="28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2800" b="1" dirty="0" smtClean="0">
                <a:solidFill>
                  <a:schemeClr val="bg1"/>
                </a:solidFill>
                <a:effectLst>
                  <a:outerShdw blurRad="38100" dist="38100" dir="2700000" algn="tl">
                    <a:srgbClr val="000000">
                      <a:alpha val="43137"/>
                    </a:srgbClr>
                  </a:outerShdw>
                </a:effectLst>
              </a:rPr>
              <a:t>There may be any number of </a:t>
            </a:r>
            <a:r>
              <a:rPr lang="en-IN" sz="2800" b="1" dirty="0" err="1" smtClean="0">
                <a:solidFill>
                  <a:schemeClr val="bg1"/>
                </a:solidFill>
                <a:effectLst>
                  <a:outerShdw blurRad="38100" dist="38100" dir="2700000" algn="tl">
                    <a:srgbClr val="000000">
                      <a:alpha val="43137"/>
                    </a:srgbClr>
                  </a:outerShdw>
                </a:effectLst>
              </a:rPr>
              <a:t>elif</a:t>
            </a:r>
            <a:r>
              <a:rPr lang="en-IN" sz="2800" b="1" dirty="0" smtClean="0">
                <a:solidFill>
                  <a:schemeClr val="bg1"/>
                </a:solidFill>
                <a:effectLst>
                  <a:outerShdw blurRad="38100" dist="38100" dir="2700000" algn="tl">
                    <a:srgbClr val="000000">
                      <a:alpha val="43137"/>
                    </a:srgbClr>
                  </a:outerShdw>
                </a:effectLst>
              </a:rPr>
              <a:t> clauses (including zero), and</a:t>
            </a:r>
          </a:p>
          <a:p>
            <a:pPr algn="just">
              <a:buFont typeface="Wingdings" pitchFamily="2" charset="2"/>
              <a:buChar char="ü"/>
            </a:pPr>
            <a:r>
              <a:rPr lang="en-IN" sz="2800" b="1" dirty="0" smtClean="0">
                <a:solidFill>
                  <a:schemeClr val="bg1"/>
                </a:solidFill>
                <a:effectLst>
                  <a:outerShdw blurRad="38100" dist="38100" dir="2700000" algn="tl">
                    <a:srgbClr val="000000">
                      <a:alpha val="43137"/>
                    </a:srgbClr>
                  </a:outerShdw>
                </a:effectLst>
              </a:rPr>
              <a:t> The final else clause is optional. </a:t>
            </a:r>
            <a:endParaRPr lang="en-IN"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714480" y="2928934"/>
            <a:ext cx="7215238" cy="71438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algn="ctr"/>
            <a:r>
              <a:rPr lang="en-IN" sz="2800" b="1" dirty="0" smtClean="0">
                <a:solidFill>
                  <a:srgbClr val="FFFF00"/>
                </a:solidFill>
                <a:effectLst>
                  <a:outerShdw blurRad="38100" dist="38100" dir="2700000" algn="tl">
                    <a:srgbClr val="000000">
                      <a:alpha val="43137"/>
                    </a:srgbClr>
                  </a:outerShdw>
                </a:effectLst>
              </a:rPr>
              <a:t>CONDITIONAL CONSTRUCT – if else STATEMENT</a:t>
            </a:r>
            <a:endParaRPr lang="en-IN" sz="2800" b="1" dirty="0">
              <a:solidFill>
                <a:srgbClr val="FFFF00"/>
              </a:solidFill>
              <a:effectLst>
                <a:outerShdw blurRad="38100" dist="38100" dir="2700000" algn="tl">
                  <a:srgbClr val="000000">
                    <a:alpha val="43137"/>
                  </a:srgbClr>
                </a:outerShdw>
              </a:effectLst>
            </a:endParaRPr>
          </a:p>
        </p:txBody>
      </p:sp>
      <p:sp>
        <p:nvSpPr>
          <p:cNvPr id="5" name="Title 1"/>
          <p:cNvSpPr txBox="1">
            <a:spLocks/>
          </p:cNvSpPr>
          <p:nvPr/>
        </p:nvSpPr>
        <p:spPr>
          <a:xfrm>
            <a:off x="1643042" y="4000504"/>
            <a:ext cx="7215238" cy="71438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algn="ctr"/>
            <a:r>
              <a:rPr lang="en-IN" sz="2800" b="1" dirty="0" smtClean="0">
                <a:solidFill>
                  <a:srgbClr val="FFFF00"/>
                </a:solidFill>
                <a:effectLst>
                  <a:outerShdw blurRad="38100" dist="38100" dir="2700000" algn="tl">
                    <a:srgbClr val="000000">
                      <a:alpha val="43137"/>
                    </a:srgbClr>
                  </a:outerShdw>
                </a:effectLst>
              </a:rPr>
              <a:t>EXAMPLE - PROGRAM</a:t>
            </a:r>
            <a:endParaRPr lang="en-IN" sz="2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571604" y="428604"/>
            <a:ext cx="7215238" cy="71438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algn="ctr"/>
            <a:r>
              <a:rPr lang="en-IN" sz="2800" b="1" dirty="0" smtClean="0">
                <a:solidFill>
                  <a:srgbClr val="FFFF00"/>
                </a:solidFill>
                <a:effectLst>
                  <a:outerShdw blurRad="38100" dist="38100" dir="2700000" algn="tl">
                    <a:srgbClr val="000000">
                      <a:alpha val="43137"/>
                    </a:srgbClr>
                  </a:outerShdw>
                </a:effectLst>
              </a:rPr>
              <a:t>EXAMPLES – if STATEMENT</a:t>
            </a:r>
            <a:endParaRPr lang="en-IN" sz="2800" b="1" dirty="0">
              <a:solidFill>
                <a:srgbClr val="FFFF00"/>
              </a:solidFill>
              <a:effectLst>
                <a:outerShdw blurRad="38100" dist="38100" dir="2700000" algn="tl">
                  <a:srgbClr val="000000">
                    <a:alpha val="43137"/>
                  </a:srgbClr>
                </a:outerShdw>
              </a:effectLst>
            </a:endParaRPr>
          </a:p>
        </p:txBody>
      </p:sp>
      <p:pic>
        <p:nvPicPr>
          <p:cNvPr id="1027" name="Picture 3"/>
          <p:cNvPicPr>
            <a:picLocks noChangeAspect="1" noChangeArrowheads="1"/>
          </p:cNvPicPr>
          <p:nvPr/>
        </p:nvPicPr>
        <p:blipFill>
          <a:blip r:embed="rId3" cstate="print"/>
          <a:srcRect l="39568" t="5078" r="26940" b="75391"/>
          <a:stretch>
            <a:fillRect/>
          </a:stretch>
        </p:blipFill>
        <p:spPr bwMode="auto">
          <a:xfrm>
            <a:off x="4500562" y="5214950"/>
            <a:ext cx="4357718" cy="1428760"/>
          </a:xfrm>
          <a:prstGeom prst="rect">
            <a:avLst/>
          </a:prstGeom>
          <a:noFill/>
          <a:ln w="9525">
            <a:noFill/>
            <a:miter lim="800000"/>
            <a:headEnd/>
            <a:tailEnd/>
          </a:ln>
          <a:effectLst/>
        </p:spPr>
      </p:pic>
      <p:sp>
        <p:nvSpPr>
          <p:cNvPr id="6" name="Line Callout 3 (Border and Accent Bar) 5"/>
          <p:cNvSpPr/>
          <p:nvPr/>
        </p:nvSpPr>
        <p:spPr>
          <a:xfrm>
            <a:off x="785786" y="5286388"/>
            <a:ext cx="1714512" cy="642942"/>
          </a:xfrm>
          <a:prstGeom prst="accentBorderCallout3">
            <a:avLst>
              <a:gd name="adj1" fmla="val 18750"/>
              <a:gd name="adj2" fmla="val -8333"/>
              <a:gd name="adj3" fmla="val 18750"/>
              <a:gd name="adj4" fmla="val -16667"/>
              <a:gd name="adj5" fmla="val 100000"/>
              <a:gd name="adj6" fmla="val -16667"/>
              <a:gd name="adj7" fmla="val 133281"/>
              <a:gd name="adj8" fmla="val 21045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sz="2800" b="1" dirty="0" smtClean="0">
                <a:effectLst>
                  <a:outerShdw blurRad="38100" dist="38100" dir="2700000" algn="tl">
                    <a:srgbClr val="000000">
                      <a:alpha val="43137"/>
                    </a:srgbClr>
                  </a:outerShdw>
                </a:effectLst>
              </a:rPr>
              <a:t>OUT PUT</a:t>
            </a:r>
            <a:endParaRPr lang="en-IN" b="1" dirty="0">
              <a:effectLst>
                <a:outerShdw blurRad="38100" dist="38100" dir="2700000" algn="tl">
                  <a:srgbClr val="000000">
                    <a:alpha val="43137"/>
                  </a:srgbClr>
                </a:outerShdw>
              </a:effectLst>
            </a:endParaRPr>
          </a:p>
        </p:txBody>
      </p:sp>
      <p:pic>
        <p:nvPicPr>
          <p:cNvPr id="2" name="Picture 2"/>
          <p:cNvPicPr>
            <a:picLocks noChangeAspect="1" noChangeArrowheads="1"/>
          </p:cNvPicPr>
          <p:nvPr/>
        </p:nvPicPr>
        <p:blipFill>
          <a:blip r:embed="rId4" cstate="print"/>
          <a:srcRect l="42277" t="28320" r="19839" b="33594"/>
          <a:stretch>
            <a:fillRect/>
          </a:stretch>
        </p:blipFill>
        <p:spPr bwMode="auto">
          <a:xfrm>
            <a:off x="571472" y="1428736"/>
            <a:ext cx="4929222" cy="2786082"/>
          </a:xfrm>
          <a:prstGeom prst="rect">
            <a:avLst/>
          </a:prstGeom>
          <a:noFill/>
          <a:ln w="9525">
            <a:noFill/>
            <a:miter lim="800000"/>
            <a:headEnd/>
            <a:tailEnd/>
          </a:ln>
          <a:effectLst/>
        </p:spPr>
      </p:pic>
      <p:sp>
        <p:nvSpPr>
          <p:cNvPr id="8" name="Cloud Callout 7"/>
          <p:cNvSpPr/>
          <p:nvPr/>
        </p:nvSpPr>
        <p:spPr>
          <a:xfrm>
            <a:off x="5500694" y="3429000"/>
            <a:ext cx="3429024" cy="1285884"/>
          </a:xfrm>
          <a:prstGeom prst="cloudCallout">
            <a:avLst>
              <a:gd name="adj1" fmla="val -69125"/>
              <a:gd name="adj2" fmla="val -8214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400" b="1" dirty="0" smtClean="0">
                <a:solidFill>
                  <a:srgbClr val="FFFF00"/>
                </a:solidFill>
                <a:effectLst>
                  <a:outerShdw blurRad="38100" dist="38100" dir="2700000" algn="tl">
                    <a:srgbClr val="000000">
                      <a:alpha val="43137"/>
                    </a:srgbClr>
                  </a:outerShdw>
                </a:effectLst>
              </a:rPr>
              <a:t>else is missing, it  is an optional statement</a:t>
            </a:r>
            <a:endParaRPr lang="en-IN" sz="24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643042" y="2928934"/>
            <a:ext cx="7215238" cy="71438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algn="ctr"/>
            <a:r>
              <a:rPr lang="en-IN" sz="2800" b="1" dirty="0" smtClean="0">
                <a:solidFill>
                  <a:srgbClr val="FFFF00"/>
                </a:solidFill>
                <a:effectLst>
                  <a:outerShdw blurRad="38100" dist="38100" dir="2700000" algn="tl">
                    <a:srgbClr val="000000">
                      <a:alpha val="43137"/>
                    </a:srgbClr>
                  </a:outerShdw>
                </a:effectLst>
              </a:rPr>
              <a:t>CONDITIONAL CONSTRUCT </a:t>
            </a:r>
            <a:endParaRPr lang="en-IN" sz="2800" b="1" dirty="0">
              <a:solidFill>
                <a:srgbClr val="FFFF00"/>
              </a:solidFill>
              <a:effectLst>
                <a:outerShdw blurRad="38100" dist="38100" dir="2700000" algn="tl">
                  <a:srgbClr val="000000">
                    <a:alpha val="43137"/>
                  </a:srgbClr>
                </a:outerShdw>
              </a:effectLst>
            </a:endParaRPr>
          </a:p>
        </p:txBody>
      </p:sp>
      <p:sp>
        <p:nvSpPr>
          <p:cNvPr id="5" name="Title 1"/>
          <p:cNvSpPr txBox="1">
            <a:spLocks/>
          </p:cNvSpPr>
          <p:nvPr/>
        </p:nvSpPr>
        <p:spPr>
          <a:xfrm>
            <a:off x="1643042" y="3857628"/>
            <a:ext cx="7215238" cy="71438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algn="ctr"/>
            <a:r>
              <a:rPr lang="en-IN" sz="2800" b="1" dirty="0" smtClean="0">
                <a:solidFill>
                  <a:srgbClr val="FFFF00"/>
                </a:solidFill>
                <a:effectLst>
                  <a:outerShdw blurRad="38100" dist="38100" dir="2700000" algn="tl">
                    <a:srgbClr val="000000">
                      <a:alpha val="43137"/>
                    </a:srgbClr>
                  </a:outerShdw>
                </a:effectLst>
              </a:rPr>
              <a:t>EXAMPLE – if else STATEMENT</a:t>
            </a:r>
            <a:endParaRPr lang="en-IN" sz="2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214414" y="285728"/>
            <a:ext cx="7215238" cy="71438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algn="ctr"/>
            <a:r>
              <a:rPr lang="en-IN" sz="2800" b="1" dirty="0" smtClean="0">
                <a:solidFill>
                  <a:srgbClr val="FFFF00"/>
                </a:solidFill>
                <a:effectLst>
                  <a:outerShdw blurRad="38100" dist="38100" dir="2700000" algn="tl">
                    <a:srgbClr val="000000">
                      <a:alpha val="43137"/>
                    </a:srgbClr>
                  </a:outerShdw>
                </a:effectLst>
              </a:rPr>
              <a:t>EXAMPLE – if else STATEMENT</a:t>
            </a:r>
            <a:endParaRPr lang="en-IN" sz="2800" b="1" dirty="0">
              <a:solidFill>
                <a:srgbClr val="FFFF00"/>
              </a:solidFill>
              <a:effectLst>
                <a:outerShdw blurRad="38100" dist="38100" dir="2700000" algn="tl">
                  <a:srgbClr val="000000">
                    <a:alpha val="43137"/>
                  </a:srgbClr>
                </a:outerShdw>
              </a:effectLst>
            </a:endParaRPr>
          </a:p>
        </p:txBody>
      </p:sp>
      <p:sp>
        <p:nvSpPr>
          <p:cNvPr id="6" name="Line Callout 3 (Border and Accent Bar) 5"/>
          <p:cNvSpPr/>
          <p:nvPr/>
        </p:nvSpPr>
        <p:spPr>
          <a:xfrm>
            <a:off x="785786" y="5286388"/>
            <a:ext cx="1714512" cy="642942"/>
          </a:xfrm>
          <a:prstGeom prst="accentBorderCallout3">
            <a:avLst>
              <a:gd name="adj1" fmla="val 18750"/>
              <a:gd name="adj2" fmla="val -8333"/>
              <a:gd name="adj3" fmla="val 18750"/>
              <a:gd name="adj4" fmla="val -16667"/>
              <a:gd name="adj5" fmla="val 100000"/>
              <a:gd name="adj6" fmla="val -16667"/>
              <a:gd name="adj7" fmla="val 133281"/>
              <a:gd name="adj8" fmla="val 262946"/>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OUT PUT</a:t>
            </a:r>
            <a:endParaRPr lang="en-IN" b="1" dirty="0">
              <a:effectLst>
                <a:outerShdw blurRad="38100" dist="38100" dir="2700000" algn="tl">
                  <a:srgbClr val="000000">
                    <a:alpha val="43137"/>
                  </a:srgbClr>
                </a:outerShdw>
              </a:effectLst>
            </a:endParaRPr>
          </a:p>
        </p:txBody>
      </p:sp>
      <p:pic>
        <p:nvPicPr>
          <p:cNvPr id="2051" name="Picture 3"/>
          <p:cNvPicPr>
            <a:picLocks noChangeAspect="1" noChangeArrowheads="1"/>
          </p:cNvPicPr>
          <p:nvPr/>
        </p:nvPicPr>
        <p:blipFill>
          <a:blip r:embed="rId4" cstate="print"/>
          <a:srcRect l="42313" t="29492" r="19802" b="28515"/>
          <a:stretch>
            <a:fillRect/>
          </a:stretch>
        </p:blipFill>
        <p:spPr bwMode="auto">
          <a:xfrm>
            <a:off x="214282" y="2000240"/>
            <a:ext cx="4929222" cy="3071834"/>
          </a:xfrm>
          <a:prstGeom prst="rect">
            <a:avLst/>
          </a:prstGeom>
          <a:noFill/>
          <a:ln w="9525">
            <a:noFill/>
            <a:miter lim="800000"/>
            <a:headEnd/>
            <a:tailEnd/>
          </a:ln>
          <a:effectLst/>
        </p:spPr>
      </p:pic>
      <p:sp>
        <p:nvSpPr>
          <p:cNvPr id="8" name="Cloud Callout 7"/>
          <p:cNvSpPr/>
          <p:nvPr/>
        </p:nvSpPr>
        <p:spPr>
          <a:xfrm>
            <a:off x="5714976" y="3000372"/>
            <a:ext cx="2714676" cy="1643074"/>
          </a:xfrm>
          <a:prstGeom prst="cloudCallout">
            <a:avLst>
              <a:gd name="adj1" fmla="val -136426"/>
              <a:gd name="adj2" fmla="val -3275"/>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3200" b="1" dirty="0" smtClean="0">
                <a:solidFill>
                  <a:schemeClr val="tx1"/>
                </a:solidFill>
                <a:effectLst>
                  <a:outerShdw blurRad="38100" dist="38100" dir="2700000" algn="tl">
                    <a:srgbClr val="000000">
                      <a:alpha val="43137"/>
                    </a:srgbClr>
                  </a:outerShdw>
                </a:effectLst>
              </a:rPr>
              <a:t>else is used</a:t>
            </a:r>
            <a:endParaRPr lang="en-IN" sz="3200" b="1" dirty="0">
              <a:solidFill>
                <a:schemeClr val="tx1"/>
              </a:solidFill>
              <a:effectLst>
                <a:outerShdw blurRad="38100" dist="38100" dir="2700000" algn="tl">
                  <a:srgbClr val="000000">
                    <a:alpha val="43137"/>
                  </a:srgbClr>
                </a:outerShdw>
              </a:effectLst>
            </a:endParaRPr>
          </a:p>
        </p:txBody>
      </p:sp>
      <p:pic>
        <p:nvPicPr>
          <p:cNvPr id="2052" name="Picture 4"/>
          <p:cNvPicPr>
            <a:picLocks noChangeAspect="1" noChangeArrowheads="1"/>
          </p:cNvPicPr>
          <p:nvPr/>
        </p:nvPicPr>
        <p:blipFill>
          <a:blip r:embed="rId5" cstate="print"/>
          <a:srcRect l="35175" t="2148" r="36823" b="75390"/>
          <a:stretch>
            <a:fillRect/>
          </a:stretch>
        </p:blipFill>
        <p:spPr bwMode="auto">
          <a:xfrm>
            <a:off x="5286348" y="5000636"/>
            <a:ext cx="3643370" cy="1643074"/>
          </a:xfrm>
          <a:prstGeom prst="rect">
            <a:avLst/>
          </a:prstGeom>
          <a:noFill/>
          <a:ln w="9525">
            <a:noFill/>
            <a:miter lim="800000"/>
            <a:headEnd/>
            <a:tailEnd/>
          </a:ln>
          <a:effectLst/>
        </p:spPr>
      </p:pic>
      <p:sp>
        <p:nvSpPr>
          <p:cNvPr id="11" name="Rounded Rectangular Callout 10"/>
          <p:cNvSpPr/>
          <p:nvPr/>
        </p:nvSpPr>
        <p:spPr>
          <a:xfrm>
            <a:off x="5786446" y="2000240"/>
            <a:ext cx="2643206" cy="571504"/>
          </a:xfrm>
          <a:prstGeom prst="wedgeRoundRectCallout">
            <a:avLst>
              <a:gd name="adj1" fmla="val -178744"/>
              <a:gd name="adj2" fmla="val 156975"/>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 Colon Must</a:t>
            </a:r>
            <a:endParaRPr lang="en-IN" sz="2800" b="1" dirty="0">
              <a:effectLst>
                <a:outerShdw blurRad="38100" dist="38100" dir="2700000" algn="tl">
                  <a:srgbClr val="000000">
                    <a:alpha val="43137"/>
                  </a:srgbClr>
                </a:outerShdw>
              </a:effectLst>
            </a:endParaRPr>
          </a:p>
        </p:txBody>
      </p:sp>
      <p:cxnSp>
        <p:nvCxnSpPr>
          <p:cNvPr id="14" name="Straight Connector 13"/>
          <p:cNvCxnSpPr/>
          <p:nvPr/>
        </p:nvCxnSpPr>
        <p:spPr>
          <a:xfrm flipV="1">
            <a:off x="1428728" y="2571744"/>
            <a:ext cx="4500594" cy="1143008"/>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500034" y="4786322"/>
            <a:ext cx="7358114" cy="859205"/>
          </a:xfrm>
        </p:spPr>
        <p:txBody>
          <a:bodyPr>
            <a:normAutofit/>
          </a:bodyPr>
          <a:lstStyle/>
          <a:p>
            <a:r>
              <a:rPr lang="en-IN" b="1" dirty="0" smtClean="0">
                <a:solidFill>
                  <a:srgbClr val="FFFF00"/>
                </a:solidFill>
                <a:effectLst>
                  <a:outerShdw blurRad="38100" dist="38100" dir="2700000" algn="tl">
                    <a:srgbClr val="000000">
                      <a:alpha val="43137"/>
                    </a:srgbClr>
                  </a:outerShdw>
                </a:effectLst>
              </a:rPr>
              <a:t>Unit 2:</a:t>
            </a:r>
            <a:endParaRPr lang="en-US" dirty="0">
              <a:solidFill>
                <a:srgbClr val="FFFF00"/>
              </a:solidFill>
              <a:effectLst>
                <a:outerShdw blurRad="38100" dist="38100" dir="2700000" algn="tl">
                  <a:srgbClr val="000000">
                    <a:alpha val="43137"/>
                  </a:srgbClr>
                </a:outerShdw>
              </a:effectLst>
            </a:endParaRPr>
          </a:p>
        </p:txBody>
      </p:sp>
      <p:sp>
        <p:nvSpPr>
          <p:cNvPr id="8" name="Subtitle 2"/>
          <p:cNvSpPr>
            <a:spLocks noGrp="1"/>
          </p:cNvSpPr>
          <p:nvPr>
            <p:ph type="subTitle" idx="1"/>
          </p:nvPr>
        </p:nvSpPr>
        <p:spPr>
          <a:xfrm>
            <a:off x="500034" y="5572140"/>
            <a:ext cx="7643866" cy="692579"/>
          </a:xfrm>
        </p:spPr>
        <p:txBody>
          <a:bodyPr>
            <a:normAutofit/>
          </a:bodyPr>
          <a:lstStyle/>
          <a:p>
            <a:r>
              <a:rPr lang="en-IN" sz="3200" b="1" dirty="0" smtClean="0">
                <a:solidFill>
                  <a:srgbClr val="FFFF00"/>
                </a:solidFill>
                <a:effectLst>
                  <a:outerShdw blurRad="38100" dist="38100" dir="2700000" algn="tl">
                    <a:srgbClr val="000000">
                      <a:alpha val="43137"/>
                    </a:srgbClr>
                  </a:outerShdw>
                </a:effectLst>
              </a:rPr>
              <a:t>Computational Thinking and Programming</a:t>
            </a:r>
            <a:endParaRPr lang="en-IN" sz="3200" dirty="0">
              <a:solidFill>
                <a:srgbClr val="FFC000"/>
              </a:solidFill>
              <a:effectLst>
                <a:outerShdw blurRad="38100" dist="38100" dir="2700000" algn="tl">
                  <a:srgbClr val="000000">
                    <a:alpha val="43137"/>
                  </a:srgbClr>
                </a:outerShdw>
              </a:effectLst>
            </a:endParaRPr>
          </a:p>
        </p:txBody>
      </p:sp>
      <p:sp>
        <p:nvSpPr>
          <p:cNvPr id="4" name="Title 1"/>
          <p:cNvSpPr txBox="1">
            <a:spLocks/>
          </p:cNvSpPr>
          <p:nvPr/>
        </p:nvSpPr>
        <p:spPr>
          <a:xfrm>
            <a:off x="500034" y="2857496"/>
            <a:ext cx="4714908" cy="2000264"/>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3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XI</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Computer</a:t>
            </a:r>
            <a:r>
              <a:rPr kumimoji="0" lang="en-US" sz="3600" b="1" i="0" u="none" strike="noStrike" kern="1200" cap="none" spc="0" normalizeH="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 Science (083)</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3600" b="1" baseline="0" dirty="0" smtClean="0">
                <a:solidFill>
                  <a:srgbClr val="FFFF00"/>
                </a:solidFill>
                <a:effectLst>
                  <a:outerShdw blurRad="38100" dist="38100" dir="2700000" algn="tl">
                    <a:srgbClr val="000000">
                      <a:alpha val="43137"/>
                    </a:srgbClr>
                  </a:outerShdw>
                </a:effectLst>
                <a:latin typeface="+mj-lt"/>
                <a:ea typeface="+mj-ea"/>
                <a:cs typeface="+mj-cs"/>
              </a:rPr>
              <a:t>Board</a:t>
            </a:r>
            <a:r>
              <a:rPr lang="en-US" sz="3600" b="1" dirty="0" smtClean="0">
                <a:solidFill>
                  <a:srgbClr val="FFFF00"/>
                </a:solidFill>
                <a:effectLst>
                  <a:outerShdw blurRad="38100" dist="38100" dir="2700000" algn="tl">
                    <a:srgbClr val="000000">
                      <a:alpha val="43137"/>
                    </a:srgbClr>
                  </a:outerShdw>
                </a:effectLst>
                <a:latin typeface="+mj-lt"/>
                <a:ea typeface="+mj-ea"/>
                <a:cs typeface="+mj-cs"/>
              </a:rPr>
              <a:t> : CBSE</a:t>
            </a:r>
            <a:endPar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sp>
        <p:nvSpPr>
          <p:cNvPr id="6" name="Rectangle 4"/>
          <p:cNvSpPr>
            <a:spLocks noChangeArrowheads="1"/>
          </p:cNvSpPr>
          <p:nvPr/>
        </p:nvSpPr>
        <p:spPr bwMode="auto">
          <a:xfrm>
            <a:off x="6929454" y="6215082"/>
            <a:ext cx="1766189" cy="400110"/>
          </a:xfrm>
          <a:prstGeom prst="rect">
            <a:avLst/>
          </a:prstGeom>
          <a:noFill/>
          <a:ln w="9525">
            <a:noFill/>
            <a:miter lim="800000"/>
            <a:headEnd/>
            <a:tailEnd/>
          </a:ln>
        </p:spPr>
        <p:txBody>
          <a:bodyPr wrap="none">
            <a:spAutoFit/>
          </a:bodyPr>
          <a:lstStyle/>
          <a:p>
            <a:r>
              <a:rPr lang="en-IN" sz="2000" b="1" dirty="0">
                <a:solidFill>
                  <a:srgbClr val="FFFF00"/>
                </a:solidFill>
                <a:effectLst>
                  <a:outerShdw blurRad="38100" dist="38100" dir="2700000" algn="tl">
                    <a:srgbClr val="000000">
                      <a:alpha val="43137"/>
                    </a:srgbClr>
                  </a:outerShdw>
                </a:effectLst>
              </a:rPr>
              <a:t>Courtesy  CBSE</a:t>
            </a:r>
          </a:p>
        </p:txBody>
      </p:sp>
    </p:spTree>
    <p:extLst>
      <p:ext uri="{BB962C8B-B14F-4D97-AF65-F5344CB8AC3E}">
        <p14:creationId xmlns="" xmlns:p14="http://schemas.microsoft.com/office/powerpoint/2010/main" val="3639203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643042" y="2928934"/>
            <a:ext cx="7215238" cy="71438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algn="ctr"/>
            <a:r>
              <a:rPr lang="en-IN" sz="2800" b="1" dirty="0" smtClean="0">
                <a:solidFill>
                  <a:srgbClr val="FFFF00"/>
                </a:solidFill>
                <a:effectLst>
                  <a:outerShdw blurRad="38100" dist="38100" dir="2700000" algn="tl">
                    <a:srgbClr val="000000">
                      <a:alpha val="43137"/>
                    </a:srgbClr>
                  </a:outerShdw>
                </a:effectLst>
              </a:rPr>
              <a:t>CONDITIONAL CONSTRUCT</a:t>
            </a:r>
            <a:endParaRPr lang="en-IN" sz="2800" b="1" dirty="0">
              <a:solidFill>
                <a:srgbClr val="FFFF00"/>
              </a:solidFill>
              <a:effectLst>
                <a:outerShdw blurRad="38100" dist="38100" dir="2700000" algn="tl">
                  <a:srgbClr val="000000">
                    <a:alpha val="43137"/>
                  </a:srgbClr>
                </a:outerShdw>
              </a:effectLst>
            </a:endParaRPr>
          </a:p>
        </p:txBody>
      </p:sp>
      <p:sp>
        <p:nvSpPr>
          <p:cNvPr id="5" name="Title 1"/>
          <p:cNvSpPr txBox="1">
            <a:spLocks/>
          </p:cNvSpPr>
          <p:nvPr/>
        </p:nvSpPr>
        <p:spPr>
          <a:xfrm>
            <a:off x="1643042" y="3857628"/>
            <a:ext cx="7215238" cy="71438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algn="ctr"/>
            <a:r>
              <a:rPr lang="en-IN" sz="2800" b="1" dirty="0" smtClean="0">
                <a:solidFill>
                  <a:srgbClr val="FFFF00"/>
                </a:solidFill>
                <a:effectLst>
                  <a:outerShdw blurRad="38100" dist="38100" dir="2700000" algn="tl">
                    <a:srgbClr val="000000">
                      <a:alpha val="43137"/>
                    </a:srgbClr>
                  </a:outerShdw>
                </a:effectLst>
              </a:rPr>
              <a:t>EXAMPLES – </a:t>
            </a:r>
            <a:r>
              <a:rPr lang="en-IN" sz="2800" b="1" smtClean="0">
                <a:solidFill>
                  <a:srgbClr val="FFFF00"/>
                </a:solidFill>
                <a:effectLst>
                  <a:outerShdw blurRad="38100" dist="38100" dir="2700000" algn="tl">
                    <a:srgbClr val="000000">
                      <a:alpha val="43137"/>
                    </a:srgbClr>
                  </a:outerShdw>
                </a:effectLst>
              </a:rPr>
              <a:t>if  </a:t>
            </a:r>
            <a:r>
              <a:rPr lang="en-IN" sz="2800" b="1" dirty="0" err="1" smtClean="0">
                <a:solidFill>
                  <a:srgbClr val="FFFF00"/>
                </a:solidFill>
                <a:effectLst>
                  <a:outerShdw blurRad="38100" dist="38100" dir="2700000" algn="tl">
                    <a:srgbClr val="000000">
                      <a:alpha val="43137"/>
                    </a:srgbClr>
                  </a:outerShdw>
                </a:effectLst>
              </a:rPr>
              <a:t>elif</a:t>
            </a:r>
            <a:r>
              <a:rPr lang="en-IN" sz="2800" b="1" dirty="0" smtClean="0">
                <a:solidFill>
                  <a:srgbClr val="FFFF00"/>
                </a:solidFill>
                <a:effectLst>
                  <a:outerShdw blurRad="38100" dist="38100" dir="2700000" algn="tl">
                    <a:srgbClr val="000000">
                      <a:alpha val="43137"/>
                    </a:srgbClr>
                  </a:outerShdw>
                </a:effectLst>
              </a:rPr>
              <a:t> STATEMENT</a:t>
            </a:r>
            <a:endParaRPr lang="en-IN" sz="2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214414" y="500042"/>
            <a:ext cx="7215238" cy="71438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algn="ctr"/>
            <a:r>
              <a:rPr lang="en-IN" sz="2800" b="1" dirty="0" smtClean="0">
                <a:solidFill>
                  <a:srgbClr val="FFFF00"/>
                </a:solidFill>
                <a:effectLst>
                  <a:outerShdw blurRad="38100" dist="38100" dir="2700000" algn="tl">
                    <a:srgbClr val="000000">
                      <a:alpha val="43137"/>
                    </a:srgbClr>
                  </a:outerShdw>
                </a:effectLst>
              </a:rPr>
              <a:t>EXAMPLES – if  </a:t>
            </a:r>
            <a:r>
              <a:rPr lang="en-IN" sz="2800" b="1" dirty="0" err="1" smtClean="0">
                <a:solidFill>
                  <a:srgbClr val="FFFF00"/>
                </a:solidFill>
                <a:effectLst>
                  <a:outerShdw blurRad="38100" dist="38100" dir="2700000" algn="tl">
                    <a:srgbClr val="000000">
                      <a:alpha val="43137"/>
                    </a:srgbClr>
                  </a:outerShdw>
                </a:effectLst>
              </a:rPr>
              <a:t>elif</a:t>
            </a:r>
            <a:r>
              <a:rPr lang="en-IN" sz="2800" b="1" dirty="0" smtClean="0">
                <a:solidFill>
                  <a:srgbClr val="FFFF00"/>
                </a:solidFill>
                <a:effectLst>
                  <a:outerShdw blurRad="38100" dist="38100" dir="2700000" algn="tl">
                    <a:srgbClr val="000000">
                      <a:alpha val="43137"/>
                    </a:srgbClr>
                  </a:outerShdw>
                </a:effectLst>
              </a:rPr>
              <a:t> STATEMENT</a:t>
            </a:r>
            <a:endParaRPr lang="en-IN" sz="2800" b="1" dirty="0">
              <a:solidFill>
                <a:srgbClr val="FFFF00"/>
              </a:solidFill>
              <a:effectLst>
                <a:outerShdw blurRad="38100" dist="38100" dir="2700000" algn="tl">
                  <a:srgbClr val="000000">
                    <a:alpha val="43137"/>
                  </a:srgbClr>
                </a:outerShdw>
              </a:effectLst>
            </a:endParaRPr>
          </a:p>
        </p:txBody>
      </p:sp>
      <p:pic>
        <p:nvPicPr>
          <p:cNvPr id="3075" name="Picture 3"/>
          <p:cNvPicPr>
            <a:picLocks noChangeAspect="1" noChangeArrowheads="1"/>
          </p:cNvPicPr>
          <p:nvPr/>
        </p:nvPicPr>
        <p:blipFill>
          <a:blip r:embed="rId3" cstate="print"/>
          <a:srcRect l="46706" t="31445" r="16508" b="23633"/>
          <a:stretch>
            <a:fillRect/>
          </a:stretch>
        </p:blipFill>
        <p:spPr bwMode="auto">
          <a:xfrm>
            <a:off x="571472" y="1428736"/>
            <a:ext cx="5306601" cy="3643338"/>
          </a:xfrm>
          <a:prstGeom prst="rect">
            <a:avLst/>
          </a:prstGeom>
          <a:noFill/>
          <a:ln w="9525">
            <a:noFill/>
            <a:miter lim="800000"/>
            <a:headEnd/>
            <a:tailEnd/>
          </a:ln>
          <a:effectLst/>
        </p:spPr>
      </p:pic>
      <p:sp>
        <p:nvSpPr>
          <p:cNvPr id="6" name="Line Callout 2 (Border and Accent Bar) 5"/>
          <p:cNvSpPr/>
          <p:nvPr/>
        </p:nvSpPr>
        <p:spPr>
          <a:xfrm>
            <a:off x="6643702" y="1643050"/>
            <a:ext cx="2214578" cy="2786082"/>
          </a:xfrm>
          <a:prstGeom prst="accentBorderCallout2">
            <a:avLst>
              <a:gd name="adj1" fmla="val 18750"/>
              <a:gd name="adj2" fmla="val -8333"/>
              <a:gd name="adj3" fmla="val 18750"/>
              <a:gd name="adj4" fmla="val -16667"/>
              <a:gd name="adj5" fmla="val 62401"/>
              <a:gd name="adj6" fmla="val -14344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IN" sz="2800" b="1" u="sng" dirty="0" smtClean="0">
                <a:effectLst>
                  <a:outerShdw blurRad="38100" dist="38100" dir="2700000" algn="tl">
                    <a:srgbClr val="000000">
                      <a:alpha val="43137"/>
                    </a:srgbClr>
                  </a:outerShdw>
                </a:effectLst>
              </a:rPr>
              <a:t>READ AS</a:t>
            </a:r>
          </a:p>
          <a:p>
            <a:pPr algn="ctr"/>
            <a:r>
              <a:rPr lang="en-IN" sz="2800" b="1" dirty="0" smtClean="0">
                <a:effectLst>
                  <a:outerShdw blurRad="38100" dist="38100" dir="2700000" algn="tl">
                    <a:srgbClr val="000000">
                      <a:alpha val="43137"/>
                    </a:srgbClr>
                  </a:outerShdw>
                </a:effectLst>
              </a:rPr>
              <a:t>18 is less than age </a:t>
            </a:r>
          </a:p>
          <a:p>
            <a:pPr algn="ctr"/>
            <a:r>
              <a:rPr lang="en-IN" sz="2800" b="1" dirty="0" smtClean="0">
                <a:effectLst>
                  <a:outerShdw blurRad="38100" dist="38100" dir="2700000" algn="tl">
                    <a:srgbClr val="000000">
                      <a:alpha val="43137"/>
                    </a:srgbClr>
                  </a:outerShdw>
                </a:effectLst>
              </a:rPr>
              <a:t>and  </a:t>
            </a:r>
          </a:p>
          <a:p>
            <a:pPr algn="ctr"/>
            <a:r>
              <a:rPr lang="en-IN" sz="2800" b="1" dirty="0" smtClean="0">
                <a:effectLst>
                  <a:outerShdw blurRad="38100" dist="38100" dir="2700000" algn="tl">
                    <a:srgbClr val="000000">
                      <a:alpha val="43137"/>
                    </a:srgbClr>
                  </a:outerShdw>
                </a:effectLst>
              </a:rPr>
              <a:t>18 is less than 60</a:t>
            </a:r>
            <a:endParaRPr lang="en-IN" sz="2800" b="1" dirty="0">
              <a:effectLst>
                <a:outerShdw blurRad="38100" dist="38100" dir="2700000" algn="tl">
                  <a:srgbClr val="000000">
                    <a:alpha val="43137"/>
                  </a:srgbClr>
                </a:outerShdw>
              </a:effectLst>
            </a:endParaRPr>
          </a:p>
        </p:txBody>
      </p:sp>
      <p:pic>
        <p:nvPicPr>
          <p:cNvPr id="3076" name="Picture 4"/>
          <p:cNvPicPr>
            <a:picLocks noChangeAspect="1" noChangeArrowheads="1"/>
          </p:cNvPicPr>
          <p:nvPr/>
        </p:nvPicPr>
        <p:blipFill>
          <a:blip r:embed="rId4" cstate="print"/>
          <a:srcRect l="40117" t="8008" r="40117" b="73437"/>
          <a:stretch>
            <a:fillRect/>
          </a:stretch>
        </p:blipFill>
        <p:spPr bwMode="auto">
          <a:xfrm>
            <a:off x="5857884" y="5072074"/>
            <a:ext cx="2842480" cy="1500198"/>
          </a:xfrm>
          <a:prstGeom prst="rect">
            <a:avLst/>
          </a:prstGeom>
          <a:noFill/>
          <a:ln w="9525">
            <a:noFill/>
            <a:miter lim="800000"/>
            <a:headEnd/>
            <a:tailEnd/>
          </a:ln>
          <a:effectLst/>
        </p:spPr>
      </p:pic>
      <p:sp>
        <p:nvSpPr>
          <p:cNvPr id="8" name="Rounded Rectangular Callout 7"/>
          <p:cNvSpPr/>
          <p:nvPr/>
        </p:nvSpPr>
        <p:spPr>
          <a:xfrm>
            <a:off x="1357290" y="5429264"/>
            <a:ext cx="1714512" cy="857256"/>
          </a:xfrm>
          <a:prstGeom prst="wedgeRoundRectCallout">
            <a:avLst>
              <a:gd name="adj1" fmla="val 217049"/>
              <a:gd name="adj2" fmla="val 21865"/>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sz="2800" b="1" u="sng" dirty="0" smtClean="0">
                <a:effectLst>
                  <a:outerShdw blurRad="38100" dist="38100" dir="2700000" algn="tl">
                    <a:srgbClr val="000000">
                      <a:alpha val="43137"/>
                    </a:srgbClr>
                  </a:outerShdw>
                </a:effectLst>
              </a:rPr>
              <a:t>OUTPUT</a:t>
            </a:r>
            <a:endParaRPr lang="en-IN" sz="2800" b="1" u="sng"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428728" y="3214686"/>
            <a:ext cx="7215238" cy="71438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algn="ctr"/>
            <a:r>
              <a:rPr lang="en-IN" sz="2800" b="1" dirty="0" smtClean="0">
                <a:solidFill>
                  <a:srgbClr val="FFFF00"/>
                </a:solidFill>
                <a:effectLst>
                  <a:outerShdw blurRad="38100" dist="38100" dir="2700000" algn="tl">
                    <a:srgbClr val="000000">
                      <a:alpha val="43137"/>
                    </a:srgbClr>
                  </a:outerShdw>
                </a:effectLst>
              </a:rPr>
              <a:t>PROGRAM LIST ON if CONTSTUCT </a:t>
            </a:r>
            <a:endParaRPr lang="en-IN" sz="2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285852" y="285728"/>
            <a:ext cx="7215238" cy="71438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algn="ctr"/>
            <a:r>
              <a:rPr lang="en-IN" sz="2800" b="1" dirty="0" smtClean="0">
                <a:solidFill>
                  <a:srgbClr val="FFFF00"/>
                </a:solidFill>
                <a:effectLst>
                  <a:outerShdw blurRad="38100" dist="38100" dir="2700000" algn="tl">
                    <a:srgbClr val="000000">
                      <a:alpha val="43137"/>
                    </a:srgbClr>
                  </a:outerShdw>
                </a:effectLst>
              </a:rPr>
              <a:t>PROGRAM LIST ON if CONTSTUCT </a:t>
            </a:r>
            <a:endParaRPr lang="en-IN" sz="2800" b="1" dirty="0">
              <a:solidFill>
                <a:srgbClr val="FFFF00"/>
              </a:solidFill>
              <a:effectLst>
                <a:outerShdw blurRad="38100" dist="38100" dir="2700000" algn="tl">
                  <a:srgbClr val="000000">
                    <a:alpha val="43137"/>
                  </a:srgbClr>
                </a:outerShdw>
              </a:effectLst>
            </a:endParaRPr>
          </a:p>
        </p:txBody>
      </p:sp>
      <p:sp>
        <p:nvSpPr>
          <p:cNvPr id="6145" name="Rectangle 1"/>
          <p:cNvSpPr>
            <a:spLocks noChangeArrowheads="1"/>
          </p:cNvSpPr>
          <p:nvPr/>
        </p:nvSpPr>
        <p:spPr bwMode="auto">
          <a:xfrm>
            <a:off x="1214414" y="2285992"/>
            <a:ext cx="7643866"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ea typeface="Times New Roman" pitchFamily="18" charset="0"/>
                <a:cs typeface="Times New Roman" pitchFamily="18" charset="0"/>
              </a:rPr>
              <a:t>1. Write a PYTHON program that reads a value of n and check the number is zero or non zero value.</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ea typeface="Times New Roman" pitchFamily="18" charset="0"/>
                <a:cs typeface="Times New Roman" pitchFamily="18" charset="0"/>
              </a:rPr>
              <a:t>2. Write a PYTHON program to find a largest of two numbers.</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ea typeface="Times New Roman" pitchFamily="18" charset="0"/>
                <a:cs typeface="Times New Roman" pitchFamily="18" charset="0"/>
              </a:rPr>
              <a:t>3. Write a PYTHON program that reads the number and check the no is positive or negative.</a:t>
            </a:r>
          </a:p>
          <a:p>
            <a:pPr algn="just" eaLnBrk="0" fontAlgn="base" hangingPunct="0">
              <a:spcBef>
                <a:spcPct val="0"/>
              </a:spcBef>
              <a:spcAft>
                <a:spcPct val="0"/>
              </a:spcAft>
            </a:pPr>
            <a:r>
              <a:rPr lang="en-US" sz="2800" b="1" dirty="0" smtClean="0">
                <a:solidFill>
                  <a:schemeClr val="bg1"/>
                </a:solidFill>
                <a:effectLst>
                  <a:outerShdw blurRad="38100" dist="38100" dir="2700000" algn="tl">
                    <a:srgbClr val="000000">
                      <a:alpha val="43137"/>
                    </a:srgbClr>
                  </a:outerShdw>
                </a:effectLst>
                <a:ea typeface="Times New Roman" pitchFamily="18" charset="0"/>
                <a:cs typeface="Times New Roman" pitchFamily="18" charset="0"/>
              </a:rPr>
              <a:t>4. Write a PYTHON program to check entered character is vowel or consonant.</a:t>
            </a:r>
            <a:endParaRPr lang="en-US" sz="2800" b="1" dirty="0" smtClean="0">
              <a:solidFill>
                <a:schemeClr val="bg1"/>
              </a:solidFill>
              <a:effectLst>
                <a:outerShdw blurRad="38100" dist="38100" dir="2700000" algn="tl">
                  <a:srgbClr val="000000">
                    <a:alpha val="43137"/>
                  </a:srgbClr>
                </a:outerShdw>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1214414" y="1643050"/>
            <a:ext cx="4929222"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IN" sz="2800" b="1" dirty="0" smtClean="0">
                <a:effectLst>
                  <a:outerShdw blurRad="38100" dist="38100" dir="2700000" algn="tl">
                    <a:srgbClr val="000000">
                      <a:alpha val="43137"/>
                    </a:srgbClr>
                  </a:outerShdw>
                </a:effectLst>
              </a:rPr>
              <a:t>BELOW AVERAGE PROGRAMS</a:t>
            </a:r>
            <a:endParaRPr lang="en-IN" sz="28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285852" y="285728"/>
            <a:ext cx="7215238" cy="71438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algn="ctr"/>
            <a:r>
              <a:rPr lang="en-IN" sz="2800" b="1" dirty="0" smtClean="0">
                <a:solidFill>
                  <a:srgbClr val="FFFF00"/>
                </a:solidFill>
                <a:effectLst>
                  <a:outerShdw blurRad="38100" dist="38100" dir="2700000" algn="tl">
                    <a:srgbClr val="000000">
                      <a:alpha val="43137"/>
                    </a:srgbClr>
                  </a:outerShdw>
                </a:effectLst>
              </a:rPr>
              <a:t>PROGRAM LIST ON if CONTSTUCT </a:t>
            </a:r>
            <a:endParaRPr lang="en-IN" sz="2800" b="1" dirty="0">
              <a:solidFill>
                <a:srgbClr val="FFFF00"/>
              </a:solidFill>
              <a:effectLst>
                <a:outerShdw blurRad="38100" dist="38100" dir="2700000" algn="tl">
                  <a:srgbClr val="000000">
                    <a:alpha val="43137"/>
                  </a:srgbClr>
                </a:outerShdw>
              </a:effectLst>
            </a:endParaRPr>
          </a:p>
        </p:txBody>
      </p:sp>
      <p:sp>
        <p:nvSpPr>
          <p:cNvPr id="6145" name="Rectangle 1"/>
          <p:cNvSpPr>
            <a:spLocks noChangeArrowheads="1"/>
          </p:cNvSpPr>
          <p:nvPr/>
        </p:nvSpPr>
        <p:spPr bwMode="auto">
          <a:xfrm>
            <a:off x="1142976" y="1785926"/>
            <a:ext cx="7643866"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lang="en-US" sz="2800" b="1" dirty="0" smtClean="0">
                <a:solidFill>
                  <a:schemeClr val="bg1"/>
                </a:solidFill>
                <a:effectLst>
                  <a:outerShdw blurRad="38100" dist="38100" dir="2700000" algn="tl">
                    <a:srgbClr val="000000">
                      <a:alpha val="43137"/>
                    </a:srgbClr>
                  </a:outerShdw>
                </a:effectLst>
                <a:ea typeface="Times New Roman" pitchFamily="18" charset="0"/>
                <a:cs typeface="Times New Roman" pitchFamily="18" charset="0"/>
              </a:rPr>
              <a:t>5</a:t>
            </a: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ea typeface="Times New Roman" pitchFamily="18" charset="0"/>
                <a:cs typeface="Times New Roman" pitchFamily="18" charset="0"/>
              </a:rPr>
              <a:t>. Write a PYTHON program</a:t>
            </a: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ea typeface="Times New Roman" pitchFamily="18" charset="0"/>
                <a:cs typeface="Arial" pitchFamily="34" charset="0"/>
              </a:rPr>
              <a:t> </a:t>
            </a: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ea typeface="Times New Roman" pitchFamily="18" charset="0"/>
                <a:cs typeface="Times New Roman" pitchFamily="18" charset="0"/>
              </a:rPr>
              <a:t>to evaluate the student performance</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2800" b="1" i="0" u="none" strike="noStrike" cap="none" normalizeH="0" baseline="0" dirty="0" smtClean="0">
                <a:ln>
                  <a:noFill/>
                </a:ln>
                <a:solidFill>
                  <a:srgbClr val="FFFF00"/>
                </a:solidFill>
                <a:effectLst>
                  <a:outerShdw blurRad="38100" dist="38100" dir="2700000" algn="tl">
                    <a:srgbClr val="000000">
                      <a:alpha val="43137"/>
                    </a:srgbClr>
                  </a:outerShdw>
                </a:effectLst>
                <a:ea typeface="Times New Roman" pitchFamily="18" charset="0"/>
                <a:cs typeface="Times New Roman" pitchFamily="18" charset="0"/>
              </a:rPr>
              <a:t>If % is &gt;=90 then Excellent performance</a:t>
            </a:r>
            <a:endParaRPr kumimoji="0" lang="en-US" sz="2800" b="1" i="0" u="none" strike="noStrike" cap="none" normalizeH="0" baseline="0" dirty="0" smtClean="0">
              <a:ln>
                <a:noFill/>
              </a:ln>
              <a:solidFill>
                <a:srgbClr val="FFFF00"/>
              </a:solidFill>
              <a:effectLst>
                <a:outerShdw blurRad="38100" dist="38100" dir="2700000" algn="tl">
                  <a:srgbClr val="000000">
                    <a:alpha val="43137"/>
                  </a:srgbClr>
                </a:outerShdw>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2800" b="1" i="0" u="none" strike="noStrike" cap="none" normalizeH="0" baseline="0" dirty="0" smtClean="0">
                <a:ln>
                  <a:noFill/>
                </a:ln>
                <a:solidFill>
                  <a:srgbClr val="FFFF00"/>
                </a:solidFill>
                <a:effectLst>
                  <a:outerShdw blurRad="38100" dist="38100" dir="2700000" algn="tl">
                    <a:srgbClr val="000000">
                      <a:alpha val="43137"/>
                    </a:srgbClr>
                  </a:outerShdw>
                </a:effectLst>
                <a:ea typeface="Times New Roman" pitchFamily="18" charset="0"/>
                <a:cs typeface="Times New Roman" pitchFamily="18" charset="0"/>
              </a:rPr>
              <a:t>If % is &gt;=80 then  Very Good performance</a:t>
            </a:r>
            <a:endParaRPr kumimoji="0" lang="en-US" sz="2800" b="1" i="0" u="none" strike="noStrike" cap="none" normalizeH="0" baseline="0" dirty="0" smtClean="0">
              <a:ln>
                <a:noFill/>
              </a:ln>
              <a:solidFill>
                <a:srgbClr val="FFFF00"/>
              </a:solidFill>
              <a:effectLst>
                <a:outerShdw blurRad="38100" dist="38100" dir="2700000" algn="tl">
                  <a:srgbClr val="000000">
                    <a:alpha val="43137"/>
                  </a:srgbClr>
                </a:outerShdw>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2800" b="1" i="0" u="none" strike="noStrike" cap="none" normalizeH="0" baseline="0" dirty="0" smtClean="0">
                <a:ln>
                  <a:noFill/>
                </a:ln>
                <a:solidFill>
                  <a:srgbClr val="FFFF00"/>
                </a:solidFill>
                <a:effectLst>
                  <a:outerShdw blurRad="38100" dist="38100" dir="2700000" algn="tl">
                    <a:srgbClr val="000000">
                      <a:alpha val="43137"/>
                    </a:srgbClr>
                  </a:outerShdw>
                </a:effectLst>
                <a:ea typeface="Times New Roman" pitchFamily="18" charset="0"/>
                <a:cs typeface="Times New Roman" pitchFamily="18" charset="0"/>
              </a:rPr>
              <a:t>If % is &gt;=70 then Good performance</a:t>
            </a:r>
            <a:endParaRPr kumimoji="0" lang="en-US" sz="2800" b="1" i="0" u="none" strike="noStrike" cap="none" normalizeH="0" baseline="0" dirty="0" smtClean="0">
              <a:ln>
                <a:noFill/>
              </a:ln>
              <a:solidFill>
                <a:srgbClr val="FFFF00"/>
              </a:solidFill>
              <a:effectLst>
                <a:outerShdw blurRad="38100" dist="38100" dir="2700000" algn="tl">
                  <a:srgbClr val="000000">
                    <a:alpha val="43137"/>
                  </a:srgbClr>
                </a:outerShdw>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2800" b="1" i="0" u="none" strike="noStrike" cap="none" normalizeH="0" baseline="0" dirty="0" smtClean="0">
                <a:ln>
                  <a:noFill/>
                </a:ln>
                <a:solidFill>
                  <a:srgbClr val="FFFF00"/>
                </a:solidFill>
                <a:effectLst>
                  <a:outerShdw blurRad="38100" dist="38100" dir="2700000" algn="tl">
                    <a:srgbClr val="000000">
                      <a:alpha val="43137"/>
                    </a:srgbClr>
                  </a:outerShdw>
                </a:effectLst>
                <a:ea typeface="Times New Roman" pitchFamily="18" charset="0"/>
                <a:cs typeface="Times New Roman" pitchFamily="18" charset="0"/>
              </a:rPr>
              <a:t>If % is &gt;=60 then average performance</a:t>
            </a:r>
            <a:endParaRPr kumimoji="0" lang="en-US" sz="2800" b="1" i="0" u="none" strike="noStrike" cap="none" normalizeH="0" baseline="0" dirty="0" smtClean="0">
              <a:ln>
                <a:noFill/>
              </a:ln>
              <a:solidFill>
                <a:srgbClr val="FFFF00"/>
              </a:solidFill>
              <a:effectLst>
                <a:outerShdw blurRad="38100" dist="38100" dir="2700000" algn="tl">
                  <a:srgbClr val="000000">
                    <a:alpha val="43137"/>
                  </a:srgbClr>
                </a:outerShdw>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ea typeface="Times New Roman" pitchFamily="18" charset="0"/>
                <a:cs typeface="Times New Roman" pitchFamily="18" charset="0"/>
              </a:rPr>
              <a:t>else Poor performance.</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ea typeface="Times New Roman" pitchFamily="18" charset="0"/>
                <a:cs typeface="Times New Roman" pitchFamily="18" charset="0"/>
              </a:rPr>
              <a:t>6. Write a PYTHON program to find largest of three numbers.</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ea typeface="Times New Roman" pitchFamily="18" charset="0"/>
                <a:cs typeface="Times New Roman" pitchFamily="18" charset="0"/>
              </a:rPr>
              <a:t>7. Write a PYTHON program to find smallest of three numbers</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cs typeface="Arial" pitchFamily="34" charset="0"/>
            </a:endParaRPr>
          </a:p>
        </p:txBody>
      </p:sp>
      <p:sp>
        <p:nvSpPr>
          <p:cNvPr id="4" name="Rectangle 3"/>
          <p:cNvSpPr/>
          <p:nvPr/>
        </p:nvSpPr>
        <p:spPr>
          <a:xfrm>
            <a:off x="1214414" y="1214422"/>
            <a:ext cx="4929222"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IN" sz="2800" b="1" dirty="0" smtClean="0">
                <a:effectLst>
                  <a:outerShdw blurRad="38100" dist="38100" dir="2700000" algn="tl">
                    <a:srgbClr val="000000">
                      <a:alpha val="43137"/>
                    </a:srgbClr>
                  </a:outerShdw>
                </a:effectLst>
              </a:rPr>
              <a:t>AVERAGE PROGRAMS</a:t>
            </a:r>
            <a:endParaRPr lang="en-IN" sz="28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285852" y="285728"/>
            <a:ext cx="7215238" cy="71438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algn="ctr"/>
            <a:r>
              <a:rPr lang="en-IN" sz="2800" b="1" dirty="0" smtClean="0">
                <a:solidFill>
                  <a:srgbClr val="FFFF00"/>
                </a:solidFill>
                <a:effectLst>
                  <a:outerShdw blurRad="38100" dist="38100" dir="2700000" algn="tl">
                    <a:srgbClr val="000000">
                      <a:alpha val="43137"/>
                    </a:srgbClr>
                  </a:outerShdw>
                </a:effectLst>
              </a:rPr>
              <a:t>PROGRAM LIST ON if CONTSTUCT </a:t>
            </a:r>
            <a:endParaRPr lang="en-IN" sz="2800" b="1" dirty="0">
              <a:solidFill>
                <a:srgbClr val="FFFF00"/>
              </a:solidFill>
              <a:effectLst>
                <a:outerShdw blurRad="38100" dist="38100" dir="2700000" algn="tl">
                  <a:srgbClr val="000000">
                    <a:alpha val="43137"/>
                  </a:srgbClr>
                </a:outerShdw>
              </a:effectLst>
            </a:endParaRPr>
          </a:p>
        </p:txBody>
      </p:sp>
      <p:sp>
        <p:nvSpPr>
          <p:cNvPr id="6145" name="Rectangle 1"/>
          <p:cNvSpPr>
            <a:spLocks noChangeArrowheads="1"/>
          </p:cNvSpPr>
          <p:nvPr/>
        </p:nvSpPr>
        <p:spPr bwMode="auto">
          <a:xfrm>
            <a:off x="1285852" y="1883056"/>
            <a:ext cx="7643866"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en-IN" sz="2800" b="1" dirty="0" smtClean="0">
                <a:solidFill>
                  <a:schemeClr val="bg1"/>
                </a:solidFill>
                <a:effectLst>
                  <a:outerShdw blurRad="38100" dist="38100" dir="2700000" algn="tl">
                    <a:srgbClr val="000000">
                      <a:alpha val="43137"/>
                    </a:srgbClr>
                  </a:outerShdw>
                </a:effectLst>
              </a:rPr>
              <a:t>8.Write a PYTHON program to check weather number is even or odd.</a:t>
            </a:r>
          </a:p>
          <a:p>
            <a:pPr lvl="0" algn="just"/>
            <a:r>
              <a:rPr lang="en-IN" sz="2800" b="1" dirty="0" smtClean="0">
                <a:solidFill>
                  <a:schemeClr val="bg1"/>
                </a:solidFill>
                <a:effectLst>
                  <a:outerShdw blurRad="38100" dist="38100" dir="2700000" algn="tl">
                    <a:srgbClr val="000000">
                      <a:alpha val="43137"/>
                    </a:srgbClr>
                  </a:outerShdw>
                </a:effectLst>
              </a:rPr>
              <a:t>9.Write a PYTHON program to check a year for leap year.</a:t>
            </a:r>
          </a:p>
          <a:p>
            <a:pPr lvl="0"/>
            <a:r>
              <a:rPr lang="en-IN" sz="2800" b="1" dirty="0" smtClean="0">
                <a:solidFill>
                  <a:schemeClr val="bg1"/>
                </a:solidFill>
                <a:effectLst>
                  <a:outerShdw blurRad="38100" dist="38100" dir="2700000" algn="tl">
                    <a:srgbClr val="000000">
                      <a:alpha val="43137"/>
                    </a:srgbClr>
                  </a:outerShdw>
                </a:effectLst>
              </a:rPr>
              <a:t>10. A company insures its drivers in the following cases:</a:t>
            </a:r>
            <a:br>
              <a:rPr lang="en-IN" sz="2800" b="1" dirty="0" smtClean="0">
                <a:solidFill>
                  <a:schemeClr val="bg1"/>
                </a:solidFill>
                <a:effectLst>
                  <a:outerShdw blurRad="38100" dist="38100" dir="2700000" algn="tl">
                    <a:srgbClr val="000000">
                      <a:alpha val="43137"/>
                    </a:srgbClr>
                  </a:outerShdw>
                </a:effectLst>
              </a:rPr>
            </a:br>
            <a:r>
              <a:rPr lang="en-IN" sz="2800" b="1" dirty="0" smtClean="0">
                <a:solidFill>
                  <a:schemeClr val="bg1"/>
                </a:solidFill>
                <a:effectLst>
                  <a:outerShdw blurRad="38100" dist="38100" dir="2700000" algn="tl">
                    <a:srgbClr val="000000">
                      <a:alpha val="43137"/>
                    </a:srgbClr>
                  </a:outerShdw>
                </a:effectLst>
              </a:rPr>
              <a:t>- If the driver is married.</a:t>
            </a:r>
            <a:br>
              <a:rPr lang="en-IN" sz="2800" b="1" dirty="0" smtClean="0">
                <a:solidFill>
                  <a:schemeClr val="bg1"/>
                </a:solidFill>
                <a:effectLst>
                  <a:outerShdw blurRad="38100" dist="38100" dir="2700000" algn="tl">
                    <a:srgbClr val="000000">
                      <a:alpha val="43137"/>
                    </a:srgbClr>
                  </a:outerShdw>
                </a:effectLst>
              </a:rPr>
            </a:br>
            <a:r>
              <a:rPr lang="en-IN" sz="2800" b="1" dirty="0" smtClean="0">
                <a:solidFill>
                  <a:schemeClr val="bg1"/>
                </a:solidFill>
                <a:effectLst>
                  <a:outerShdw blurRad="38100" dist="38100" dir="2700000" algn="tl">
                    <a:srgbClr val="000000">
                      <a:alpha val="43137"/>
                    </a:srgbClr>
                  </a:outerShdw>
                </a:effectLst>
              </a:rPr>
              <a:t>- If the driver is unmarried, male and above 30 years of age.</a:t>
            </a:r>
            <a:br>
              <a:rPr lang="en-IN" sz="2800" b="1" dirty="0" smtClean="0">
                <a:solidFill>
                  <a:schemeClr val="bg1"/>
                </a:solidFill>
                <a:effectLst>
                  <a:outerShdw blurRad="38100" dist="38100" dir="2700000" algn="tl">
                    <a:srgbClr val="000000">
                      <a:alpha val="43137"/>
                    </a:srgbClr>
                  </a:outerShdw>
                </a:effectLst>
              </a:rPr>
            </a:br>
            <a:r>
              <a:rPr lang="en-IN" sz="2800" b="1" dirty="0" smtClean="0">
                <a:solidFill>
                  <a:schemeClr val="bg1"/>
                </a:solidFill>
                <a:effectLst>
                  <a:outerShdw blurRad="38100" dist="38100" dir="2700000" algn="tl">
                    <a:srgbClr val="000000">
                      <a:alpha val="43137"/>
                    </a:srgbClr>
                  </a:outerShdw>
                </a:effectLst>
              </a:rPr>
              <a:t>- If the driver is unmarried, female and above 25 years of age.</a:t>
            </a:r>
            <a:endParaRPr lang="en-IN" sz="2800" b="1"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1142976" y="1214422"/>
            <a:ext cx="4929222"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ABOVE AVERAGE PROGRAMS</a:t>
            </a:r>
            <a:endParaRPr lang="en-IN" sz="28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285852" y="285728"/>
            <a:ext cx="7215238" cy="71438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algn="ctr"/>
            <a:r>
              <a:rPr lang="en-IN" sz="2800" b="1" dirty="0" smtClean="0">
                <a:solidFill>
                  <a:srgbClr val="FFFF00"/>
                </a:solidFill>
                <a:effectLst>
                  <a:outerShdw blurRad="38100" dist="38100" dir="2700000" algn="tl">
                    <a:srgbClr val="000000">
                      <a:alpha val="43137"/>
                    </a:srgbClr>
                  </a:outerShdw>
                </a:effectLst>
              </a:rPr>
              <a:t>PROGRAM LIST ON if CONTSTUCT </a:t>
            </a:r>
            <a:endParaRPr lang="en-IN" sz="2800" b="1" dirty="0">
              <a:solidFill>
                <a:srgbClr val="FFFF00"/>
              </a:solidFill>
              <a:effectLst>
                <a:outerShdw blurRad="38100" dist="38100" dir="2700000" algn="tl">
                  <a:srgbClr val="000000">
                    <a:alpha val="43137"/>
                  </a:srgbClr>
                </a:outerShdw>
              </a:effectLst>
            </a:endParaRPr>
          </a:p>
        </p:txBody>
      </p:sp>
      <p:sp>
        <p:nvSpPr>
          <p:cNvPr id="6145" name="Rectangle 1"/>
          <p:cNvSpPr>
            <a:spLocks noChangeArrowheads="1"/>
          </p:cNvSpPr>
          <p:nvPr/>
        </p:nvSpPr>
        <p:spPr bwMode="auto">
          <a:xfrm>
            <a:off x="1142976" y="1643050"/>
            <a:ext cx="7643866"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en-IN" sz="2800" b="1" dirty="0" smtClean="0">
                <a:solidFill>
                  <a:schemeClr val="bg1"/>
                </a:solidFill>
                <a:effectLst>
                  <a:outerShdw blurRad="38100" dist="38100" dir="2700000" algn="tl">
                    <a:srgbClr val="000000">
                      <a:alpha val="43137"/>
                    </a:srgbClr>
                  </a:outerShdw>
                </a:effectLst>
              </a:rPr>
              <a:t/>
            </a:r>
            <a:br>
              <a:rPr lang="en-IN" sz="2800" b="1" dirty="0" smtClean="0">
                <a:solidFill>
                  <a:schemeClr val="bg1"/>
                </a:solidFill>
                <a:effectLst>
                  <a:outerShdw blurRad="38100" dist="38100" dir="2700000" algn="tl">
                    <a:srgbClr val="000000">
                      <a:alpha val="43137"/>
                    </a:srgbClr>
                  </a:outerShdw>
                </a:effectLst>
              </a:rPr>
            </a:br>
            <a:r>
              <a:rPr lang="en-IN" sz="2800" b="1" dirty="0" smtClean="0">
                <a:solidFill>
                  <a:schemeClr val="bg1"/>
                </a:solidFill>
                <a:effectLst>
                  <a:outerShdw blurRad="38100" dist="38100" dir="2700000" algn="tl">
                    <a:srgbClr val="000000">
                      <a:alpha val="43137"/>
                    </a:srgbClr>
                  </a:outerShdw>
                </a:effectLst>
              </a:rPr>
              <a:t>In all the other cases, the driver is not insured.</a:t>
            </a:r>
            <a:br>
              <a:rPr lang="en-IN" sz="2800" b="1" dirty="0" smtClean="0">
                <a:solidFill>
                  <a:schemeClr val="bg1"/>
                </a:solidFill>
                <a:effectLst>
                  <a:outerShdw blurRad="38100" dist="38100" dir="2700000" algn="tl">
                    <a:srgbClr val="000000">
                      <a:alpha val="43137"/>
                    </a:srgbClr>
                  </a:outerShdw>
                </a:effectLst>
              </a:rPr>
            </a:br>
            <a:r>
              <a:rPr lang="en-IN" sz="2800" b="1" dirty="0" smtClean="0">
                <a:solidFill>
                  <a:schemeClr val="bg1"/>
                </a:solidFill>
                <a:effectLst>
                  <a:outerShdw blurRad="38100" dist="38100" dir="2700000" algn="tl">
                    <a:srgbClr val="000000">
                      <a:alpha val="43137"/>
                    </a:srgbClr>
                  </a:outerShdw>
                </a:effectLst>
              </a:rPr>
              <a:t>If the marital status, sex and age of the driver are the inputs,</a:t>
            </a:r>
          </a:p>
          <a:p>
            <a:pPr lvl="0" algn="just"/>
            <a:r>
              <a:rPr lang="en-IN" sz="2800" b="1" dirty="0" smtClean="0">
                <a:solidFill>
                  <a:schemeClr val="bg1"/>
                </a:solidFill>
                <a:effectLst>
                  <a:outerShdw blurRad="38100" dist="38100" dir="2700000" algn="tl">
                    <a:srgbClr val="000000">
                      <a:alpha val="43137"/>
                    </a:srgbClr>
                  </a:outerShdw>
                </a:effectLst>
              </a:rPr>
              <a:t/>
            </a:r>
            <a:br>
              <a:rPr lang="en-IN" sz="2800" b="1" dirty="0" smtClean="0">
                <a:solidFill>
                  <a:schemeClr val="bg1"/>
                </a:solidFill>
                <a:effectLst>
                  <a:outerShdw blurRad="38100" dist="38100" dir="2700000" algn="tl">
                    <a:srgbClr val="000000">
                      <a:alpha val="43137"/>
                    </a:srgbClr>
                  </a:outerShdw>
                </a:effectLst>
              </a:rPr>
            </a:br>
            <a:r>
              <a:rPr lang="en-IN" sz="2800" b="1" dirty="0" smtClean="0">
                <a:solidFill>
                  <a:schemeClr val="bg1"/>
                </a:solidFill>
                <a:effectLst>
                  <a:outerShdw blurRad="38100" dist="38100" dir="2700000" algn="tl">
                    <a:srgbClr val="000000">
                      <a:alpha val="43137"/>
                    </a:srgbClr>
                  </a:outerShdw>
                </a:effectLst>
              </a:rPr>
              <a:t>	Write a PYTHON program to determine whether the driver is insured or not</a:t>
            </a:r>
          </a:p>
          <a:p>
            <a:pPr lvl="0"/>
            <a:endParaRPr lang="en-IN" sz="2800" b="1" dirty="0" smtClean="0">
              <a:solidFill>
                <a:schemeClr val="bg1"/>
              </a:solidFill>
              <a:effectLst>
                <a:outerShdw blurRad="38100" dist="38100" dir="2700000" algn="tl">
                  <a:srgbClr val="000000">
                    <a:alpha val="43137"/>
                  </a:srgbClr>
                </a:outerShdw>
              </a:effectLst>
            </a:endParaRPr>
          </a:p>
          <a:p>
            <a:pPr lvl="0" algn="ctr"/>
            <a:r>
              <a:rPr lang="en-IN" sz="3600" b="1" dirty="0" smtClean="0">
                <a:solidFill>
                  <a:srgbClr val="FF0000"/>
                </a:solidFill>
                <a:effectLst>
                  <a:outerShdw blurRad="38100" dist="38100" dir="2700000" algn="tl">
                    <a:srgbClr val="000000">
                      <a:alpha val="43137"/>
                    </a:srgbClr>
                  </a:outerShdw>
                </a:effectLst>
              </a:rPr>
              <a:t>***</a:t>
            </a:r>
            <a:endParaRPr lang="en-IN" sz="3600" b="1" dirty="0">
              <a:solidFill>
                <a:srgbClr val="FF0000"/>
              </a:solidFill>
              <a:effectLst>
                <a:outerShdw blurRad="38100" dist="38100" dir="2700000" algn="tl">
                  <a:srgbClr val="000000">
                    <a:alpha val="43137"/>
                  </a:srgbClr>
                </a:outerShdw>
              </a:effectLst>
            </a:endParaRPr>
          </a:p>
        </p:txBody>
      </p:sp>
      <p:sp>
        <p:nvSpPr>
          <p:cNvPr id="4" name="Rectangle 3"/>
          <p:cNvSpPr/>
          <p:nvPr/>
        </p:nvSpPr>
        <p:spPr>
          <a:xfrm>
            <a:off x="1142976" y="1214422"/>
            <a:ext cx="4929222"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ABOVE AVERAGE PROGRAMS</a:t>
            </a:r>
            <a:endParaRPr lang="en-IN" sz="28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1857356" y="642918"/>
            <a:ext cx="6357982" cy="571504"/>
          </a:xfrm>
          <a:prstGeom prst="rect">
            <a:avLst/>
          </a:prstGeom>
          <a:effectLst>
            <a:innerShdw blurRad="114300">
              <a:prstClr val="black"/>
            </a:innerShdw>
          </a:effectLst>
        </p:spPr>
        <p:style>
          <a:lnRef idx="0">
            <a:schemeClr val="dk1"/>
          </a:lnRef>
          <a:fillRef idx="3">
            <a:schemeClr val="dk1"/>
          </a:fillRef>
          <a:effectRef idx="3">
            <a:schemeClr val="dk1"/>
          </a:effectRef>
          <a:fontRef idx="minor">
            <a:schemeClr val="lt1"/>
          </a:fontRef>
        </p:style>
        <p:txBody>
          <a:bodyPr vert="horz" lIns="91440" tIns="45720" rIns="91440" bIns="45720" rtlCol="0" anchor="ctr">
            <a:noAutofit/>
          </a:bodyPr>
          <a:lstStyle/>
          <a:p>
            <a:pPr algn="ctr" eaLnBrk="0" fontAlgn="base" hangingPunct="0">
              <a:spcBef>
                <a:spcPts val="1200"/>
              </a:spcBef>
              <a:spcAft>
                <a:spcPct val="0"/>
              </a:spcAft>
            </a:pPr>
            <a:r>
              <a:rPr lang="en-US" sz="2800" b="1" dirty="0" smtClean="0">
                <a:solidFill>
                  <a:srgbClr val="FFFF00"/>
                </a:solidFill>
                <a:effectLst>
                  <a:outerShdw blurRad="38100" dist="38100" dir="2700000" algn="tl">
                    <a:srgbClr val="000000">
                      <a:alpha val="43137"/>
                    </a:srgbClr>
                  </a:outerShdw>
                </a:effectLst>
                <a:ea typeface="Batang" pitchFamily="18" charset="-127"/>
                <a:cs typeface="Arial" pitchFamily="34" charset="0"/>
              </a:rPr>
              <a:t>3. ITERATION </a:t>
            </a:r>
            <a:r>
              <a:rPr lang="en-US" sz="2800" b="1" dirty="0" smtClean="0">
                <a:solidFill>
                  <a:srgbClr val="FF0066"/>
                </a:solidFill>
                <a:effectLst>
                  <a:outerShdw blurRad="38100" dist="38100" dir="2700000" algn="tl">
                    <a:srgbClr val="000000">
                      <a:alpha val="43137"/>
                    </a:srgbClr>
                  </a:outerShdw>
                </a:effectLst>
                <a:ea typeface="Batang" pitchFamily="18" charset="-127"/>
                <a:cs typeface="Arial" pitchFamily="34" charset="0"/>
              </a:rPr>
              <a:t>OR</a:t>
            </a:r>
            <a:r>
              <a:rPr lang="en-US" sz="2800" b="1" dirty="0" smtClean="0">
                <a:solidFill>
                  <a:srgbClr val="FFFF00"/>
                </a:solidFill>
                <a:effectLst>
                  <a:outerShdw blurRad="38100" dist="38100" dir="2700000" algn="tl">
                    <a:srgbClr val="000000">
                      <a:alpha val="43137"/>
                    </a:srgbClr>
                  </a:outerShdw>
                </a:effectLst>
                <a:ea typeface="Batang" pitchFamily="18" charset="-127"/>
                <a:cs typeface="Arial" pitchFamily="34" charset="0"/>
              </a:rPr>
              <a:t> LOOPING</a:t>
            </a:r>
            <a:endParaRPr lang="en-US" sz="2800" b="1" dirty="0" smtClean="0">
              <a:solidFill>
                <a:srgbClr val="FFFF00"/>
              </a:solidFill>
              <a:effectLst>
                <a:outerShdw blurRad="38100" dist="38100" dir="2700000" algn="tl">
                  <a:srgbClr val="000000">
                    <a:alpha val="43137"/>
                  </a:srgbClr>
                </a:outerShdw>
              </a:effectLst>
              <a:cs typeface="Arial" pitchFamily="34" charset="0"/>
            </a:endParaRPr>
          </a:p>
        </p:txBody>
      </p:sp>
      <p:grpSp>
        <p:nvGrpSpPr>
          <p:cNvPr id="9" name="Group 77"/>
          <p:cNvGrpSpPr/>
          <p:nvPr/>
        </p:nvGrpSpPr>
        <p:grpSpPr>
          <a:xfrm>
            <a:off x="3571868" y="2571744"/>
            <a:ext cx="2500330" cy="3775089"/>
            <a:chOff x="6429388" y="657432"/>
            <a:chExt cx="2500330" cy="3775089"/>
          </a:xfrm>
        </p:grpSpPr>
        <p:sp>
          <p:nvSpPr>
            <p:cNvPr id="10" name="TextBox 9"/>
            <p:cNvSpPr txBox="1"/>
            <p:nvPr/>
          </p:nvSpPr>
          <p:spPr>
            <a:xfrm>
              <a:off x="6429388" y="3786190"/>
              <a:ext cx="2500330" cy="646331"/>
            </a:xfrm>
            <a:prstGeom prst="rect">
              <a:avLst/>
            </a:prstGeom>
            <a:noFill/>
          </p:spPr>
          <p:txBody>
            <a:bodyPr wrap="square" rtlCol="0">
              <a:spAutoFit/>
            </a:bodyPr>
            <a:lstStyle/>
            <a:p>
              <a:pPr algn="ctr"/>
              <a:r>
                <a:rPr lang="en-US" sz="3600" b="1" u="sng" dirty="0" smtClean="0">
                  <a:solidFill>
                    <a:srgbClr val="FFFF00"/>
                  </a:solidFill>
                  <a:effectLst>
                    <a:outerShdw blurRad="38100" dist="38100" dir="2700000" algn="tl">
                      <a:srgbClr val="000000">
                        <a:alpha val="43137"/>
                      </a:srgbClr>
                    </a:outerShdw>
                  </a:effectLst>
                </a:rPr>
                <a:t>ITERATION</a:t>
              </a:r>
              <a:endParaRPr lang="en-IN" sz="3600" b="1" u="sng" dirty="0">
                <a:solidFill>
                  <a:srgbClr val="FFFF00"/>
                </a:solidFill>
                <a:effectLst>
                  <a:outerShdw blurRad="38100" dist="38100" dir="2700000" algn="tl">
                    <a:srgbClr val="000000">
                      <a:alpha val="43137"/>
                    </a:srgbClr>
                  </a:outerShdw>
                </a:effectLst>
              </a:endParaRPr>
            </a:p>
          </p:txBody>
        </p:sp>
        <p:grpSp>
          <p:nvGrpSpPr>
            <p:cNvPr id="11" name="Group 75"/>
            <p:cNvGrpSpPr/>
            <p:nvPr/>
          </p:nvGrpSpPr>
          <p:grpSpPr>
            <a:xfrm>
              <a:off x="6701758" y="657432"/>
              <a:ext cx="2213446" cy="2628692"/>
              <a:chOff x="6701758" y="657432"/>
              <a:chExt cx="2213446" cy="2628692"/>
            </a:xfrm>
          </p:grpSpPr>
          <p:cxnSp>
            <p:nvCxnSpPr>
              <p:cNvPr id="12" name="Straight Connector 11"/>
              <p:cNvCxnSpPr/>
              <p:nvPr/>
            </p:nvCxnSpPr>
            <p:spPr>
              <a:xfrm flipV="1">
                <a:off x="6701758" y="1113956"/>
                <a:ext cx="560392" cy="10318"/>
              </a:xfrm>
              <a:prstGeom prst="line">
                <a:avLst/>
              </a:prstGeom>
              <a:ln w="114300">
                <a:solidFill>
                  <a:srgbClr val="FF00FF"/>
                </a:solidFill>
                <a:headEnd type="none"/>
                <a:tailEnd type="triangle"/>
              </a:ln>
              <a:effectLst>
                <a:innerShdw blurRad="114300">
                  <a:prstClr val="black"/>
                </a:innerShdw>
              </a:effectLst>
              <a:scene3d>
                <a:camera prst="orthographicFront"/>
                <a:lightRig rig="threePt" dir="t"/>
              </a:scene3d>
              <a:sp3d>
                <a:bevelT w="101600" prst="riblet"/>
              </a:sp3d>
            </p:spPr>
            <p:style>
              <a:lnRef idx="3">
                <a:schemeClr val="accent6"/>
              </a:lnRef>
              <a:fillRef idx="0">
                <a:schemeClr val="accent6"/>
              </a:fillRef>
              <a:effectRef idx="2">
                <a:schemeClr val="accent6"/>
              </a:effectRef>
              <a:fontRef idx="minor">
                <a:schemeClr val="tx1"/>
              </a:fontRef>
            </p:style>
          </p:cxnSp>
          <p:sp>
            <p:nvSpPr>
              <p:cNvPr id="13" name="Flowchart: Decision 12"/>
              <p:cNvSpPr/>
              <p:nvPr/>
            </p:nvSpPr>
            <p:spPr>
              <a:xfrm>
                <a:off x="7215206" y="657432"/>
                <a:ext cx="1285884" cy="928694"/>
              </a:xfrm>
              <a:prstGeom prst="flowChartDecisi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b="1" dirty="0"/>
              </a:p>
            </p:txBody>
          </p:sp>
          <p:sp>
            <p:nvSpPr>
              <p:cNvPr id="14" name="Rectangle 13"/>
              <p:cNvSpPr/>
              <p:nvPr/>
            </p:nvSpPr>
            <p:spPr>
              <a:xfrm>
                <a:off x="7286644" y="1857364"/>
                <a:ext cx="1143008" cy="5715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cxnSp>
            <p:nvCxnSpPr>
              <p:cNvPr id="15" name="Straight Connector 14"/>
              <p:cNvCxnSpPr/>
              <p:nvPr/>
            </p:nvCxnSpPr>
            <p:spPr>
              <a:xfrm>
                <a:off x="8486576" y="1112368"/>
                <a:ext cx="428628" cy="1588"/>
              </a:xfrm>
              <a:prstGeom prst="line">
                <a:avLst/>
              </a:prstGeom>
              <a:ln w="114300">
                <a:solidFill>
                  <a:srgbClr val="FF00FF"/>
                </a:solidFill>
              </a:ln>
              <a:effectLst>
                <a:innerShdw blurRad="114300">
                  <a:prstClr val="black"/>
                </a:innerShdw>
              </a:effectLst>
              <a:scene3d>
                <a:camera prst="orthographicFront"/>
                <a:lightRig rig="threePt" dir="t"/>
              </a:scene3d>
              <a:sp3d>
                <a:bevelT w="101600" prst="riblet"/>
              </a:sp3d>
            </p:spPr>
            <p:style>
              <a:lnRef idx="3">
                <a:schemeClr val="accent6"/>
              </a:lnRef>
              <a:fillRef idx="0">
                <a:schemeClr val="accent6"/>
              </a:fillRef>
              <a:effectRef idx="2">
                <a:schemeClr val="accent6"/>
              </a:effectRef>
              <a:fontRef idx="minor">
                <a:schemeClr val="tx1"/>
              </a:fontRef>
            </p:style>
          </p:cxnSp>
          <p:cxnSp>
            <p:nvCxnSpPr>
              <p:cNvPr id="16" name="Straight Connector 15"/>
              <p:cNvCxnSpPr/>
              <p:nvPr/>
            </p:nvCxnSpPr>
            <p:spPr>
              <a:xfrm rot="16200000" flipH="1">
                <a:off x="7744528" y="2172372"/>
                <a:ext cx="2215710" cy="11794"/>
              </a:xfrm>
              <a:prstGeom prst="line">
                <a:avLst/>
              </a:prstGeom>
              <a:ln w="114300">
                <a:solidFill>
                  <a:srgbClr val="FF00FF"/>
                </a:solidFill>
                <a:headEnd type="none"/>
                <a:tailEnd type="triangle"/>
              </a:ln>
              <a:effectLst>
                <a:innerShdw blurRad="114300">
                  <a:prstClr val="black"/>
                </a:innerShdw>
              </a:effectLst>
              <a:scene3d>
                <a:camera prst="orthographicFront"/>
                <a:lightRig rig="threePt" dir="t"/>
              </a:scene3d>
              <a:sp3d>
                <a:bevelT w="101600" prst="riblet"/>
              </a:sp3d>
            </p:spPr>
            <p:style>
              <a:lnRef idx="3">
                <a:schemeClr val="accent6"/>
              </a:lnRef>
              <a:fillRef idx="0">
                <a:schemeClr val="accent6"/>
              </a:fillRef>
              <a:effectRef idx="2">
                <a:schemeClr val="accent6"/>
              </a:effectRef>
              <a:fontRef idx="minor">
                <a:schemeClr val="tx1"/>
              </a:fontRef>
            </p:style>
          </p:cxnSp>
          <p:cxnSp>
            <p:nvCxnSpPr>
              <p:cNvPr id="17" name="Straight Connector 16"/>
              <p:cNvCxnSpPr/>
              <p:nvPr/>
            </p:nvCxnSpPr>
            <p:spPr>
              <a:xfrm rot="5400000">
                <a:off x="7727860" y="1699180"/>
                <a:ext cx="285752" cy="1588"/>
              </a:xfrm>
              <a:prstGeom prst="line">
                <a:avLst/>
              </a:prstGeom>
              <a:ln w="114300">
                <a:solidFill>
                  <a:srgbClr val="FF00FF"/>
                </a:solidFill>
              </a:ln>
              <a:effectLst>
                <a:innerShdw blurRad="114300">
                  <a:prstClr val="black"/>
                </a:innerShdw>
              </a:effectLst>
              <a:scene3d>
                <a:camera prst="orthographicFront"/>
                <a:lightRig rig="threePt" dir="t"/>
              </a:scene3d>
              <a:sp3d>
                <a:bevelT w="101600" prst="riblet"/>
              </a:sp3d>
            </p:spPr>
            <p:style>
              <a:lnRef idx="3">
                <a:schemeClr val="accent6"/>
              </a:lnRef>
              <a:fillRef idx="0">
                <a:schemeClr val="accent6"/>
              </a:fillRef>
              <a:effectRef idx="2">
                <a:schemeClr val="accent6"/>
              </a:effectRef>
              <a:fontRef idx="minor">
                <a:schemeClr val="tx1"/>
              </a:fontRef>
            </p:style>
          </p:cxnSp>
          <p:cxnSp>
            <p:nvCxnSpPr>
              <p:cNvPr id="18" name="Straight Connector 17"/>
              <p:cNvCxnSpPr/>
              <p:nvPr/>
            </p:nvCxnSpPr>
            <p:spPr>
              <a:xfrm rot="10800000">
                <a:off x="6715140" y="3000372"/>
                <a:ext cx="1214446" cy="1588"/>
              </a:xfrm>
              <a:prstGeom prst="line">
                <a:avLst/>
              </a:prstGeom>
              <a:ln w="114300">
                <a:solidFill>
                  <a:srgbClr val="FF00FF"/>
                </a:solidFill>
              </a:ln>
              <a:effectLst>
                <a:innerShdw blurRad="114300">
                  <a:prstClr val="black"/>
                </a:innerShdw>
              </a:effectLst>
              <a:scene3d>
                <a:camera prst="orthographicFront"/>
                <a:lightRig rig="threePt" dir="t"/>
              </a:scene3d>
              <a:sp3d>
                <a:bevelT w="101600" prst="riblet"/>
              </a:sp3d>
            </p:spPr>
            <p:style>
              <a:lnRef idx="3">
                <a:schemeClr val="accent6"/>
              </a:lnRef>
              <a:fillRef idx="0">
                <a:schemeClr val="accent6"/>
              </a:fillRef>
              <a:effectRef idx="2">
                <a:schemeClr val="accent6"/>
              </a:effectRef>
              <a:fontRef idx="minor">
                <a:schemeClr val="tx1"/>
              </a:fontRef>
            </p:style>
          </p:cxnSp>
          <p:cxnSp>
            <p:nvCxnSpPr>
              <p:cNvPr id="19" name="Straight Connector 18"/>
              <p:cNvCxnSpPr/>
              <p:nvPr/>
            </p:nvCxnSpPr>
            <p:spPr>
              <a:xfrm rot="16200000" flipH="1">
                <a:off x="5749933" y="2036753"/>
                <a:ext cx="1987676" cy="57262"/>
              </a:xfrm>
              <a:prstGeom prst="line">
                <a:avLst/>
              </a:prstGeom>
              <a:ln w="114300">
                <a:solidFill>
                  <a:srgbClr val="FF00FF"/>
                </a:solidFill>
              </a:ln>
              <a:effectLst>
                <a:innerShdw blurRad="114300">
                  <a:prstClr val="black"/>
                </a:innerShdw>
              </a:effectLst>
              <a:scene3d>
                <a:camera prst="orthographicFront"/>
                <a:lightRig rig="threePt" dir="t"/>
              </a:scene3d>
              <a:sp3d>
                <a:bevelT w="101600" prst="riblet"/>
              </a:sp3d>
            </p:spPr>
            <p:style>
              <a:lnRef idx="3">
                <a:schemeClr val="accent6"/>
              </a:lnRef>
              <a:fillRef idx="0">
                <a:schemeClr val="accent6"/>
              </a:fillRef>
              <a:effectRef idx="2">
                <a:schemeClr val="accent6"/>
              </a:effectRef>
              <a:fontRef idx="minor">
                <a:schemeClr val="tx1"/>
              </a:fontRef>
            </p:style>
          </p:cxnSp>
          <p:cxnSp>
            <p:nvCxnSpPr>
              <p:cNvPr id="20" name="Straight Connector 19"/>
              <p:cNvCxnSpPr/>
              <p:nvPr/>
            </p:nvCxnSpPr>
            <p:spPr>
              <a:xfrm rot="5400000">
                <a:off x="7565705" y="2750339"/>
                <a:ext cx="642942" cy="1588"/>
              </a:xfrm>
              <a:prstGeom prst="line">
                <a:avLst/>
              </a:prstGeom>
              <a:ln w="114300">
                <a:solidFill>
                  <a:srgbClr val="FF00FF"/>
                </a:solidFill>
              </a:ln>
              <a:effectLst>
                <a:innerShdw blurRad="114300">
                  <a:prstClr val="black"/>
                </a:innerShdw>
              </a:effectLst>
              <a:scene3d>
                <a:camera prst="orthographicFront"/>
                <a:lightRig rig="threePt" dir="t"/>
              </a:scene3d>
              <a:sp3d>
                <a:bevelT w="101600" prst="riblet"/>
              </a:sp3d>
            </p:spPr>
            <p:style>
              <a:lnRef idx="3">
                <a:schemeClr val="accent6"/>
              </a:lnRef>
              <a:fillRef idx="0">
                <a:schemeClr val="accent6"/>
              </a:fillRef>
              <a:effectRef idx="2">
                <a:schemeClr val="accent6"/>
              </a:effectRef>
              <a:fontRef idx="minor">
                <a:schemeClr val="tx1"/>
              </a:fontRef>
            </p:style>
          </p:cxnSp>
        </p:grpSp>
      </p:gr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1857356" y="642918"/>
            <a:ext cx="6357982" cy="571504"/>
          </a:xfrm>
          <a:prstGeom prst="rect">
            <a:avLst/>
          </a:prstGeom>
          <a:effectLst>
            <a:innerShdw blurRad="114300">
              <a:prstClr val="black"/>
            </a:innerShdw>
          </a:effectLst>
        </p:spPr>
        <p:style>
          <a:lnRef idx="0">
            <a:schemeClr val="dk1"/>
          </a:lnRef>
          <a:fillRef idx="3">
            <a:schemeClr val="dk1"/>
          </a:fillRef>
          <a:effectRef idx="3">
            <a:schemeClr val="dk1"/>
          </a:effectRef>
          <a:fontRef idx="minor">
            <a:schemeClr val="lt1"/>
          </a:fontRef>
        </p:style>
        <p:txBody>
          <a:bodyPr vert="horz" lIns="91440" tIns="45720" rIns="91440" bIns="45720" rtlCol="0" anchor="ctr">
            <a:noAutofit/>
          </a:bodyPr>
          <a:lstStyle/>
          <a:p>
            <a:pPr algn="ctr" eaLnBrk="0" fontAlgn="base" hangingPunct="0">
              <a:spcBef>
                <a:spcPts val="1200"/>
              </a:spcBef>
              <a:spcAft>
                <a:spcPct val="0"/>
              </a:spcAft>
            </a:pPr>
            <a:r>
              <a:rPr lang="en-US" sz="2800" b="1" dirty="0" smtClean="0">
                <a:solidFill>
                  <a:srgbClr val="FFFF00"/>
                </a:solidFill>
                <a:effectLst>
                  <a:outerShdw blurRad="38100" dist="38100" dir="2700000" algn="tl">
                    <a:srgbClr val="000000">
                      <a:alpha val="43137"/>
                    </a:srgbClr>
                  </a:outerShdw>
                </a:effectLst>
                <a:ea typeface="Batang" pitchFamily="18" charset="-127"/>
                <a:cs typeface="Arial" pitchFamily="34" charset="0"/>
              </a:rPr>
              <a:t>3. ITERATION </a:t>
            </a:r>
            <a:r>
              <a:rPr lang="en-US" sz="2800" b="1" dirty="0" smtClean="0">
                <a:solidFill>
                  <a:srgbClr val="FF0066"/>
                </a:solidFill>
                <a:effectLst>
                  <a:outerShdw blurRad="38100" dist="38100" dir="2700000" algn="tl">
                    <a:srgbClr val="000000">
                      <a:alpha val="43137"/>
                    </a:srgbClr>
                  </a:outerShdw>
                </a:effectLst>
                <a:ea typeface="Batang" pitchFamily="18" charset="-127"/>
                <a:cs typeface="Arial" pitchFamily="34" charset="0"/>
              </a:rPr>
              <a:t>OR</a:t>
            </a:r>
            <a:r>
              <a:rPr lang="en-US" sz="2800" b="1" dirty="0" smtClean="0">
                <a:solidFill>
                  <a:srgbClr val="FFFF00"/>
                </a:solidFill>
                <a:effectLst>
                  <a:outerShdw blurRad="38100" dist="38100" dir="2700000" algn="tl">
                    <a:srgbClr val="000000">
                      <a:alpha val="43137"/>
                    </a:srgbClr>
                  </a:outerShdw>
                </a:effectLst>
                <a:ea typeface="Batang" pitchFamily="18" charset="-127"/>
                <a:cs typeface="Arial" pitchFamily="34" charset="0"/>
              </a:rPr>
              <a:t> LOOPING</a:t>
            </a:r>
            <a:endParaRPr lang="en-US" sz="2800" b="1" dirty="0" smtClean="0">
              <a:solidFill>
                <a:srgbClr val="FFFF00"/>
              </a:solidFill>
              <a:effectLst>
                <a:outerShdw blurRad="38100" dist="38100" dir="2700000" algn="tl">
                  <a:srgbClr val="000000">
                    <a:alpha val="43137"/>
                  </a:srgbClr>
                </a:outerShdw>
              </a:effectLst>
              <a:cs typeface="Arial" pitchFamily="34" charset="0"/>
            </a:endParaRPr>
          </a:p>
        </p:txBody>
      </p:sp>
      <p:sp>
        <p:nvSpPr>
          <p:cNvPr id="4" name="Rectangle 3"/>
          <p:cNvSpPr txBox="1">
            <a:spLocks noChangeArrowheads="1"/>
          </p:cNvSpPr>
          <p:nvPr/>
        </p:nvSpPr>
        <p:spPr>
          <a:xfrm>
            <a:off x="1285852" y="1981200"/>
            <a:ext cx="7643866" cy="4305320"/>
          </a:xfrm>
          <a:prstGeom prst="rect">
            <a:avLst/>
          </a:prstGeom>
        </p:spPr>
        <p:txBody>
          <a:bodyPr vert="horz" lIns="91440" tIns="45720" rIns="91440" bIns="45720" rtlCol="0">
            <a:normAutofit fontScale="92500" lnSpcReduction="10000"/>
          </a:bodyPr>
          <a:lstStyle/>
          <a:p>
            <a:pPr marL="342900" marR="0" lvl="0" indent="-342900" algn="just" defTabSz="914400" rtl="0" eaLnBrk="1" fontAlgn="auto" latinLnBrk="0" hangingPunct="1">
              <a:lnSpc>
                <a:spcPct val="90000"/>
              </a:lnSpc>
              <a:spcBef>
                <a:spcPct val="20000"/>
              </a:spcBef>
              <a:spcAft>
                <a:spcPts val="0"/>
              </a:spcAft>
              <a:buClrTx/>
              <a:buSzTx/>
              <a:tabLst/>
              <a:defRPr/>
            </a:pPr>
            <a:r>
              <a:rPr kumimoji="0" lang="en-US" sz="28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ea typeface="+mn-ea"/>
                <a:cs typeface="+mn-cs"/>
              </a:rPr>
              <a:t>		</a:t>
            </a:r>
            <a:endParaRPr kumimoji="0" lang="en-US" sz="3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ea typeface="+mn-ea"/>
              <a:cs typeface="+mn-cs"/>
            </a:endParaRPr>
          </a:p>
          <a:p>
            <a:pPr marL="342900" lvl="0" indent="-342900" algn="just">
              <a:lnSpc>
                <a:spcPct val="90000"/>
              </a:lnSpc>
              <a:spcBef>
                <a:spcPct val="20000"/>
              </a:spcBef>
              <a:defRPr/>
            </a:pPr>
            <a:r>
              <a:rPr lang="en-US" sz="3000" b="1" i="1" dirty="0" smtClean="0">
                <a:solidFill>
                  <a:srgbClr val="FFFF00"/>
                </a:solidFill>
                <a:effectLst>
                  <a:outerShdw blurRad="38100" dist="38100" dir="2700000" algn="tl">
                    <a:srgbClr val="000000">
                      <a:alpha val="43137"/>
                    </a:srgbClr>
                  </a:outerShdw>
                </a:effectLst>
              </a:rPr>
              <a:t>What is loop or iteration?</a:t>
            </a:r>
          </a:p>
          <a:p>
            <a:pPr marL="342900" lvl="0" indent="-342900" algn="just">
              <a:lnSpc>
                <a:spcPct val="90000"/>
              </a:lnSpc>
              <a:spcBef>
                <a:spcPct val="20000"/>
              </a:spcBef>
            </a:pPr>
            <a:r>
              <a:rPr lang="en-IN" sz="3000" b="1" dirty="0" smtClean="0">
                <a:effectLst>
                  <a:outerShdw blurRad="38100" dist="38100" dir="2700000" algn="tl">
                    <a:srgbClr val="000000">
                      <a:alpha val="43137"/>
                    </a:srgbClr>
                  </a:outerShdw>
                </a:effectLst>
              </a:rPr>
              <a:t>		</a:t>
            </a:r>
            <a:r>
              <a:rPr lang="en-IN" sz="3000" b="1" dirty="0" smtClean="0">
                <a:solidFill>
                  <a:schemeClr val="bg1"/>
                </a:solidFill>
                <a:effectLst>
                  <a:outerShdw blurRad="38100" dist="38100" dir="2700000" algn="tl">
                    <a:srgbClr val="000000">
                      <a:alpha val="43137"/>
                    </a:srgbClr>
                  </a:outerShdw>
                </a:effectLst>
              </a:rPr>
              <a:t>Loops can execute a block of code number of times until a certain condition is met.</a:t>
            </a:r>
          </a:p>
          <a:p>
            <a:pPr marL="342900" lvl="0" indent="-342900" algn="just">
              <a:lnSpc>
                <a:spcPct val="90000"/>
              </a:lnSpc>
              <a:spcBef>
                <a:spcPct val="20000"/>
              </a:spcBef>
            </a:pPr>
            <a:r>
              <a:rPr lang="en-IN" sz="3000" b="1" dirty="0" smtClean="0">
                <a:solidFill>
                  <a:schemeClr val="bg1"/>
                </a:solidFill>
                <a:effectLst>
                  <a:outerShdw blurRad="38100" dist="38100" dir="2700000" algn="tl">
                    <a:srgbClr val="000000">
                      <a:alpha val="43137"/>
                    </a:srgbClr>
                  </a:outerShdw>
                </a:effectLst>
              </a:rPr>
              <a:t>				</a:t>
            </a:r>
            <a:r>
              <a:rPr lang="en-IN" sz="3000" b="1" dirty="0" smtClean="0">
                <a:solidFill>
                  <a:srgbClr val="FFFF00"/>
                </a:solidFill>
                <a:effectLst>
                  <a:outerShdw blurRad="38100" dist="38100" dir="2700000" algn="tl">
                    <a:srgbClr val="000000">
                      <a:alpha val="43137"/>
                    </a:srgbClr>
                  </a:outerShdw>
                </a:effectLst>
              </a:rPr>
              <a:t>OR</a:t>
            </a:r>
          </a:p>
          <a:p>
            <a:pPr marL="342900" lvl="0" indent="-342900" algn="just">
              <a:lnSpc>
                <a:spcPct val="90000"/>
              </a:lnSpc>
              <a:spcBef>
                <a:spcPct val="20000"/>
              </a:spcBef>
              <a:defRPr/>
            </a:pPr>
            <a:r>
              <a:rPr lang="en-US" sz="3000" b="1" dirty="0" smtClean="0">
                <a:solidFill>
                  <a:schemeClr val="bg1"/>
                </a:solidFill>
                <a:effectLst>
                  <a:outerShdw blurRad="38100" dist="38100" dir="2700000" algn="tl">
                    <a:srgbClr val="000000">
                      <a:alpha val="43137"/>
                    </a:srgbClr>
                  </a:outerShdw>
                </a:effectLst>
              </a:rPr>
              <a:t>	The iteration statement allows instructions to be executed until a certain condition is to be fulfilled.</a:t>
            </a:r>
          </a:p>
          <a:p>
            <a:pPr marL="342900" lvl="0" indent="-342900" algn="just">
              <a:lnSpc>
                <a:spcPct val="90000"/>
              </a:lnSpc>
              <a:spcBef>
                <a:spcPct val="20000"/>
              </a:spcBef>
              <a:defRPr/>
            </a:pPr>
            <a:r>
              <a:rPr lang="en-US" sz="3000" b="1" dirty="0" smtClean="0">
                <a:solidFill>
                  <a:schemeClr val="bg1"/>
                </a:solidFill>
                <a:effectLst>
                  <a:outerShdw blurRad="38100" dist="38100" dir="2700000" algn="tl">
                    <a:srgbClr val="000000">
                      <a:alpha val="43137"/>
                    </a:srgbClr>
                  </a:outerShdw>
                </a:effectLst>
              </a:rPr>
              <a:t>		The iteration statements are also called as loops or Looping statements.</a:t>
            </a:r>
            <a:endParaRPr kumimoji="0" lang="en-US" sz="2800" b="0" i="0" u="none" strike="noStrike" kern="1200" cap="none" spc="0" normalizeH="0" baseline="0" noProof="0" dirty="0" smtClean="0">
              <a:ln>
                <a:noFill/>
              </a:ln>
              <a:solidFill>
                <a:schemeClr val="bg1"/>
              </a:solidFill>
              <a:effectLst/>
              <a:uLnTx/>
              <a:uFillTx/>
              <a:latin typeface="Arial" pitchFamily="34" charset="0"/>
              <a:ea typeface="+mn-ea"/>
              <a:cs typeface="+mn-cs"/>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1857356" y="642918"/>
            <a:ext cx="6357982" cy="571504"/>
          </a:xfrm>
          <a:prstGeom prst="rect">
            <a:avLst/>
          </a:prstGeom>
          <a:effectLst>
            <a:innerShdw blurRad="114300">
              <a:prstClr val="black"/>
            </a:innerShdw>
          </a:effectLst>
        </p:spPr>
        <p:style>
          <a:lnRef idx="0">
            <a:schemeClr val="dk1"/>
          </a:lnRef>
          <a:fillRef idx="3">
            <a:schemeClr val="dk1"/>
          </a:fillRef>
          <a:effectRef idx="3">
            <a:schemeClr val="dk1"/>
          </a:effectRef>
          <a:fontRef idx="minor">
            <a:schemeClr val="lt1"/>
          </a:fontRef>
        </p:style>
        <p:txBody>
          <a:bodyPr vert="horz" lIns="91440" tIns="45720" rIns="91440" bIns="45720" rtlCol="0" anchor="ctr">
            <a:noAutofit/>
          </a:bodyPr>
          <a:lstStyle/>
          <a:p>
            <a:pPr algn="ctr" eaLnBrk="0" fontAlgn="base" hangingPunct="0">
              <a:spcBef>
                <a:spcPts val="1200"/>
              </a:spcBef>
              <a:spcAft>
                <a:spcPct val="0"/>
              </a:spcAft>
            </a:pPr>
            <a:r>
              <a:rPr lang="en-US" sz="2800" b="1" dirty="0" smtClean="0">
                <a:solidFill>
                  <a:srgbClr val="FFFF00"/>
                </a:solidFill>
                <a:effectLst>
                  <a:outerShdw blurRad="38100" dist="38100" dir="2700000" algn="tl">
                    <a:srgbClr val="000000">
                      <a:alpha val="43137"/>
                    </a:srgbClr>
                  </a:outerShdw>
                </a:effectLst>
                <a:ea typeface="Batang" pitchFamily="18" charset="-127"/>
                <a:cs typeface="Arial" pitchFamily="34" charset="0"/>
              </a:rPr>
              <a:t>3. ITERATION </a:t>
            </a:r>
            <a:r>
              <a:rPr lang="en-US" sz="2800" b="1" dirty="0" smtClean="0">
                <a:solidFill>
                  <a:srgbClr val="FF0066"/>
                </a:solidFill>
                <a:effectLst>
                  <a:outerShdw blurRad="38100" dist="38100" dir="2700000" algn="tl">
                    <a:srgbClr val="000000">
                      <a:alpha val="43137"/>
                    </a:srgbClr>
                  </a:outerShdw>
                </a:effectLst>
                <a:ea typeface="Batang" pitchFamily="18" charset="-127"/>
                <a:cs typeface="Arial" pitchFamily="34" charset="0"/>
              </a:rPr>
              <a:t>OR</a:t>
            </a:r>
            <a:r>
              <a:rPr lang="en-US" sz="2800" b="1" dirty="0" smtClean="0">
                <a:solidFill>
                  <a:srgbClr val="FFFF00"/>
                </a:solidFill>
                <a:effectLst>
                  <a:outerShdw blurRad="38100" dist="38100" dir="2700000" algn="tl">
                    <a:srgbClr val="000000">
                      <a:alpha val="43137"/>
                    </a:srgbClr>
                  </a:outerShdw>
                </a:effectLst>
                <a:ea typeface="Batang" pitchFamily="18" charset="-127"/>
                <a:cs typeface="Arial" pitchFamily="34" charset="0"/>
              </a:rPr>
              <a:t> LOOPING</a:t>
            </a:r>
            <a:endParaRPr lang="en-US" sz="2800" b="1" dirty="0" smtClean="0">
              <a:solidFill>
                <a:srgbClr val="FFFF00"/>
              </a:solidFill>
              <a:effectLst>
                <a:outerShdw blurRad="38100" dist="38100" dir="2700000" algn="tl">
                  <a:srgbClr val="000000">
                    <a:alpha val="43137"/>
                  </a:srgbClr>
                </a:outerShdw>
              </a:effectLst>
              <a:cs typeface="Arial" pitchFamily="34" charset="0"/>
            </a:endParaRPr>
          </a:p>
        </p:txBody>
      </p:sp>
      <p:sp>
        <p:nvSpPr>
          <p:cNvPr id="4" name="Rectangle 3"/>
          <p:cNvSpPr txBox="1">
            <a:spLocks noChangeArrowheads="1"/>
          </p:cNvSpPr>
          <p:nvPr/>
        </p:nvSpPr>
        <p:spPr>
          <a:xfrm>
            <a:off x="1285852" y="1981200"/>
            <a:ext cx="7643866" cy="2805122"/>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90000"/>
              </a:lnSpc>
              <a:spcBef>
                <a:spcPct val="20000"/>
              </a:spcBef>
              <a:spcAft>
                <a:spcPts val="0"/>
              </a:spcAft>
              <a:buClrTx/>
              <a:buSzTx/>
              <a:tabLst/>
              <a:defRPr/>
            </a:pPr>
            <a:r>
              <a:rPr kumimoji="0" lang="en-US" sz="28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ea typeface="+mn-ea"/>
                <a:cs typeface="+mn-cs"/>
              </a:rPr>
              <a:t>		</a:t>
            </a:r>
            <a:r>
              <a:rPr lang="en-US" sz="2800" b="1" dirty="0" smtClean="0">
                <a:solidFill>
                  <a:schemeClr val="bg1"/>
                </a:solidFill>
                <a:effectLst>
                  <a:outerShdw blurRad="38100" dist="38100" dir="2700000" algn="tl">
                    <a:srgbClr val="000000">
                      <a:alpha val="43137"/>
                    </a:srgbClr>
                  </a:outerShdw>
                </a:effectLst>
              </a:rPr>
              <a:t>	Python provides two kinds of loops &amp; they are,</a:t>
            </a:r>
            <a:endParaRPr kumimoji="0" lang="en-US" sz="28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ea typeface="+mn-ea"/>
              <a:cs typeface="+mn-cs"/>
            </a:endParaRPr>
          </a:p>
        </p:txBody>
      </p:sp>
      <p:sp>
        <p:nvSpPr>
          <p:cNvPr id="7" name="Title 1"/>
          <p:cNvSpPr txBox="1">
            <a:spLocks/>
          </p:cNvSpPr>
          <p:nvPr/>
        </p:nvSpPr>
        <p:spPr>
          <a:xfrm>
            <a:off x="1857356" y="4572008"/>
            <a:ext cx="6357982" cy="571504"/>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algn="ctr" eaLnBrk="0" fontAlgn="base" hangingPunct="0">
              <a:spcBef>
                <a:spcPts val="1200"/>
              </a:spcBef>
              <a:spcAft>
                <a:spcPct val="0"/>
              </a:spcAft>
            </a:pPr>
            <a:r>
              <a:rPr lang="en-US" sz="2800" b="1" dirty="0" smtClean="0">
                <a:solidFill>
                  <a:schemeClr val="tx1"/>
                </a:solidFill>
                <a:effectLst>
                  <a:outerShdw blurRad="38100" dist="38100" dir="2700000" algn="tl">
                    <a:srgbClr val="000000">
                      <a:alpha val="43137"/>
                    </a:srgbClr>
                  </a:outerShdw>
                </a:effectLst>
                <a:ea typeface="Batang" pitchFamily="18" charset="-127"/>
                <a:cs typeface="Arial" pitchFamily="34" charset="0"/>
              </a:rPr>
              <a:t>for loop</a:t>
            </a:r>
            <a:endParaRPr lang="en-US" sz="2800" b="1" dirty="0" smtClean="0">
              <a:solidFill>
                <a:schemeClr val="tx1"/>
              </a:solidFill>
              <a:effectLst>
                <a:outerShdw blurRad="38100" dist="38100" dir="2700000" algn="tl">
                  <a:srgbClr val="000000">
                    <a:alpha val="43137"/>
                  </a:srgbClr>
                </a:outerShdw>
              </a:effectLst>
              <a:cs typeface="Arial" pitchFamily="34" charset="0"/>
            </a:endParaRPr>
          </a:p>
        </p:txBody>
      </p:sp>
      <p:sp>
        <p:nvSpPr>
          <p:cNvPr id="8" name="Title 1"/>
          <p:cNvSpPr txBox="1">
            <a:spLocks/>
          </p:cNvSpPr>
          <p:nvPr/>
        </p:nvSpPr>
        <p:spPr>
          <a:xfrm>
            <a:off x="1857356" y="3500438"/>
            <a:ext cx="6357982" cy="571504"/>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p>
            <a:pPr algn="ctr" eaLnBrk="0" fontAlgn="base" hangingPunct="0">
              <a:spcBef>
                <a:spcPts val="1200"/>
              </a:spcBef>
              <a:spcAft>
                <a:spcPct val="0"/>
              </a:spcAft>
            </a:pPr>
            <a:r>
              <a:rPr lang="en-US" sz="2800" b="1" dirty="0" smtClean="0">
                <a:solidFill>
                  <a:srgbClr val="FFFF00"/>
                </a:solidFill>
                <a:effectLst>
                  <a:outerShdw blurRad="38100" dist="38100" dir="2700000" algn="tl">
                    <a:srgbClr val="000000">
                      <a:alpha val="43137"/>
                    </a:srgbClr>
                  </a:outerShdw>
                </a:effectLst>
                <a:ea typeface="Batang" pitchFamily="18" charset="-127"/>
                <a:cs typeface="Arial" pitchFamily="34" charset="0"/>
              </a:rPr>
              <a:t>while loop</a:t>
            </a:r>
            <a:endParaRPr lang="en-US" sz="2800" b="1" dirty="0" smtClean="0">
              <a:solidFill>
                <a:srgbClr val="FFFF00"/>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7" name="Picture 3" descr="C:\Users\Sainik\Desktop\Python_logo-large.png"/>
          <p:cNvPicPr>
            <a:picLocks noChangeAspect="1" noChangeArrowheads="1"/>
          </p:cNvPicPr>
          <p:nvPr/>
        </p:nvPicPr>
        <p:blipFill>
          <a:blip r:embed="rId3" cstate="print"/>
          <a:srcRect/>
          <a:stretch>
            <a:fillRect/>
          </a:stretch>
        </p:blipFill>
        <p:spPr bwMode="auto">
          <a:xfrm>
            <a:off x="2428860" y="500042"/>
            <a:ext cx="5249617" cy="3947975"/>
          </a:xfrm>
          <a:prstGeom prst="rect">
            <a:avLst/>
          </a:prstGeom>
          <a:ln>
            <a:noFill/>
          </a:ln>
          <a:effectLst>
            <a:outerShdw blurRad="292100" dist="139700" dir="2700000" algn="tl" rotWithShape="0">
              <a:srgbClr val="333333">
                <a:alpha val="65000"/>
              </a:srgbClr>
            </a:outerShdw>
          </a:effectLst>
        </p:spPr>
      </p:pic>
      <p:sp>
        <p:nvSpPr>
          <p:cNvPr id="5" name="Title 1"/>
          <p:cNvSpPr>
            <a:spLocks noGrp="1"/>
          </p:cNvSpPr>
          <p:nvPr>
            <p:ph type="title"/>
          </p:nvPr>
        </p:nvSpPr>
        <p:spPr>
          <a:xfrm>
            <a:off x="1428728" y="4572008"/>
            <a:ext cx="7358114" cy="1643074"/>
          </a:xfrm>
        </p:spPr>
        <p:txBody>
          <a:bodyPr>
            <a:noAutofit/>
          </a:bodyPr>
          <a:lstStyle/>
          <a:p>
            <a:pPr algn="ctr"/>
            <a:r>
              <a:rPr lang="en-US" sz="4000" b="1" u="sng" dirty="0" smtClean="0">
                <a:solidFill>
                  <a:srgbClr val="FFFF00"/>
                </a:solidFill>
                <a:effectLst>
                  <a:outerShdw blurRad="38100" dist="38100" dir="2700000" algn="tl">
                    <a:srgbClr val="000000">
                      <a:alpha val="43137"/>
                    </a:srgbClr>
                  </a:outerShdw>
                </a:effectLst>
              </a:rPr>
              <a:t>CHAPTER - IV</a:t>
            </a:r>
            <a:br>
              <a:rPr lang="en-US" sz="4000" b="1" u="sng" dirty="0" smtClean="0">
                <a:solidFill>
                  <a:srgbClr val="FFFF00"/>
                </a:solidFill>
                <a:effectLst>
                  <a:outerShdw blurRad="38100" dist="38100" dir="2700000" algn="tl">
                    <a:srgbClr val="000000">
                      <a:alpha val="43137"/>
                    </a:srgbClr>
                  </a:outerShdw>
                </a:effectLst>
              </a:rPr>
            </a:br>
            <a:r>
              <a:rPr lang="en-US" sz="4000" b="1" u="sng" dirty="0" smtClean="0">
                <a:solidFill>
                  <a:srgbClr val="FFFF00"/>
                </a:solidFill>
                <a:effectLst>
                  <a:outerShdw blurRad="38100" dist="38100" dir="2700000" algn="tl">
                    <a:srgbClr val="000000">
                      <a:alpha val="43137"/>
                    </a:srgbClr>
                  </a:outerShdw>
                </a:effectLst>
              </a:rPr>
              <a:t>CONDITIONAL AND ITERATIVE STATEMENTS</a:t>
            </a:r>
            <a:endParaRPr lang="en-US" sz="4000" b="1" u="sng"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2071670" y="3214686"/>
            <a:ext cx="6357982" cy="785818"/>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p>
            <a:pPr algn="ctr" eaLnBrk="0" fontAlgn="base" hangingPunct="0">
              <a:spcBef>
                <a:spcPts val="1200"/>
              </a:spcBef>
              <a:spcAft>
                <a:spcPct val="0"/>
              </a:spcAft>
            </a:pPr>
            <a:r>
              <a:rPr lang="en-US" sz="2800" b="1" dirty="0" smtClean="0">
                <a:solidFill>
                  <a:srgbClr val="FFFF00"/>
                </a:solidFill>
                <a:effectLst>
                  <a:outerShdw blurRad="38100" dist="38100" dir="2700000" algn="tl">
                    <a:srgbClr val="000000">
                      <a:alpha val="43137"/>
                    </a:srgbClr>
                  </a:outerShdw>
                </a:effectLst>
                <a:ea typeface="Batang" pitchFamily="18" charset="-127"/>
                <a:cs typeface="Arial" pitchFamily="34" charset="0"/>
              </a:rPr>
              <a:t>while loop</a:t>
            </a:r>
            <a:endParaRPr lang="en-US" sz="2800" b="1" dirty="0" smtClean="0">
              <a:solidFill>
                <a:srgbClr val="FFFF00"/>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1928794" y="500042"/>
            <a:ext cx="6357982" cy="571504"/>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p>
            <a:pPr algn="ctr" eaLnBrk="0" fontAlgn="base" hangingPunct="0">
              <a:spcBef>
                <a:spcPts val="1200"/>
              </a:spcBef>
              <a:spcAft>
                <a:spcPct val="0"/>
              </a:spcAft>
            </a:pPr>
            <a:r>
              <a:rPr lang="en-US" sz="2800" b="1" dirty="0" smtClean="0">
                <a:solidFill>
                  <a:srgbClr val="FFFF00"/>
                </a:solidFill>
                <a:effectLst>
                  <a:outerShdw blurRad="38100" dist="38100" dir="2700000" algn="tl">
                    <a:srgbClr val="000000">
                      <a:alpha val="43137"/>
                    </a:srgbClr>
                  </a:outerShdw>
                </a:effectLst>
                <a:ea typeface="Batang" pitchFamily="18" charset="-127"/>
                <a:cs typeface="Arial" pitchFamily="34" charset="0"/>
              </a:rPr>
              <a:t>while loop</a:t>
            </a:r>
            <a:endParaRPr lang="en-US" sz="2800" b="1" dirty="0" smtClean="0">
              <a:solidFill>
                <a:srgbClr val="FFFF00"/>
              </a:solidFill>
              <a:effectLst>
                <a:outerShdw blurRad="38100" dist="38100" dir="2700000" algn="tl">
                  <a:srgbClr val="000000">
                    <a:alpha val="43137"/>
                  </a:srgbClr>
                </a:outerShdw>
              </a:effectLst>
              <a:cs typeface="Arial" pitchFamily="34" charset="0"/>
            </a:endParaRPr>
          </a:p>
        </p:txBody>
      </p:sp>
      <p:sp>
        <p:nvSpPr>
          <p:cNvPr id="7" name="Rectangle 6"/>
          <p:cNvSpPr/>
          <p:nvPr/>
        </p:nvSpPr>
        <p:spPr>
          <a:xfrm>
            <a:off x="1285852" y="1500174"/>
            <a:ext cx="7572428" cy="1384995"/>
          </a:xfrm>
          <a:prstGeom prst="rect">
            <a:avLst/>
          </a:prstGeom>
        </p:spPr>
        <p:txBody>
          <a:bodyPr wrap="square">
            <a:spAutoFit/>
          </a:bodyPr>
          <a:lstStyle/>
          <a:p>
            <a:pPr algn="just"/>
            <a:r>
              <a:rPr lang="en-IN" sz="2800" b="1" dirty="0" smtClean="0">
                <a:solidFill>
                  <a:schemeClr val="bg1"/>
                </a:solidFill>
                <a:effectLst>
                  <a:outerShdw blurRad="38100" dist="38100" dir="2700000" algn="tl">
                    <a:srgbClr val="000000">
                      <a:alpha val="43137"/>
                    </a:srgbClr>
                  </a:outerShdw>
                </a:effectLst>
              </a:rPr>
              <a:t>	A while loop allows general repetition based upon the repeated testing of a Boolean condition</a:t>
            </a:r>
            <a:endParaRPr lang="en-IN" sz="2800" b="1" dirty="0">
              <a:solidFill>
                <a:schemeClr val="bg1"/>
              </a:solidFill>
              <a:effectLst>
                <a:outerShdw blurRad="38100" dist="38100" dir="2700000" algn="tl">
                  <a:srgbClr val="000000">
                    <a:alpha val="43137"/>
                  </a:srgbClr>
                </a:outerShdw>
              </a:effectLst>
            </a:endParaRPr>
          </a:p>
        </p:txBody>
      </p:sp>
      <p:sp>
        <p:nvSpPr>
          <p:cNvPr id="8" name="Rectangle 7"/>
          <p:cNvSpPr/>
          <p:nvPr/>
        </p:nvSpPr>
        <p:spPr>
          <a:xfrm>
            <a:off x="1357290" y="3000372"/>
            <a:ext cx="7429552" cy="3662541"/>
          </a:xfrm>
          <a:prstGeom prst="rect">
            <a:avLst/>
          </a:prstGeom>
        </p:spPr>
        <p:txBody>
          <a:bodyPr wrap="square">
            <a:spAutoFit/>
          </a:bodyPr>
          <a:lstStyle/>
          <a:p>
            <a:r>
              <a:rPr lang="en-IN" sz="2800" b="1" dirty="0" smtClean="0">
                <a:solidFill>
                  <a:schemeClr val="bg1"/>
                </a:solidFill>
                <a:effectLst>
                  <a:outerShdw blurRad="38100" dist="38100" dir="2700000" algn="tl">
                    <a:srgbClr val="000000">
                      <a:alpha val="43137"/>
                    </a:srgbClr>
                  </a:outerShdw>
                </a:effectLst>
              </a:rPr>
              <a:t>The syntax for a while loop in Python is as follows:</a:t>
            </a:r>
          </a:p>
          <a:p>
            <a:r>
              <a:rPr lang="en-IN" sz="3200" b="1" dirty="0" smtClean="0">
                <a:solidFill>
                  <a:srgbClr val="FFFF00"/>
                </a:solidFill>
                <a:effectLst>
                  <a:outerShdw blurRad="38100" dist="38100" dir="2700000" algn="tl">
                    <a:srgbClr val="000000">
                      <a:alpha val="43137"/>
                    </a:srgbClr>
                  </a:outerShdw>
                </a:effectLst>
              </a:rPr>
              <a:t>	while condition:</a:t>
            </a:r>
          </a:p>
          <a:p>
            <a:r>
              <a:rPr lang="en-IN" sz="3200" b="1" dirty="0" smtClean="0">
                <a:solidFill>
                  <a:srgbClr val="FFFF00"/>
                </a:solidFill>
                <a:effectLst>
                  <a:outerShdw blurRad="38100" dist="38100" dir="2700000" algn="tl">
                    <a:srgbClr val="000000">
                      <a:alpha val="43137"/>
                    </a:srgbClr>
                  </a:outerShdw>
                </a:effectLst>
              </a:rPr>
              <a:t>	       body</a:t>
            </a:r>
          </a:p>
          <a:p>
            <a:pPr algn="just"/>
            <a:r>
              <a:rPr lang="en-US" sz="2800" b="1" dirty="0" smtClean="0">
                <a:solidFill>
                  <a:schemeClr val="bg1"/>
                </a:solidFill>
                <a:effectLst>
                  <a:outerShdw blurRad="38100" dist="38100" dir="2700000" algn="tl">
                    <a:srgbClr val="000000">
                      <a:alpha val="43137"/>
                    </a:srgbClr>
                  </a:outerShdw>
                </a:effectLst>
              </a:rPr>
              <a:t>	Where, loop body contain the single statement or set of statements (compound statement) or an empty statement. </a:t>
            </a:r>
          </a:p>
          <a:p>
            <a:pPr algn="just"/>
            <a:r>
              <a:rPr lang="en-US" sz="2800" b="1" dirty="0" smtClean="0">
                <a:solidFill>
                  <a:schemeClr val="bg1"/>
                </a:solidFill>
                <a:effectLst>
                  <a:outerShdw blurRad="38100" dist="38100" dir="2700000" algn="tl">
                    <a:srgbClr val="000000">
                      <a:alpha val="43137"/>
                    </a:srgbClr>
                  </a:outerShdw>
                </a:effectLst>
              </a:rPr>
              <a:t>						Contd..</a:t>
            </a:r>
            <a:endParaRPr lang="en-IN" sz="2800" b="1" dirty="0" smtClean="0">
              <a:solidFill>
                <a:schemeClr val="bg1"/>
              </a:solidFill>
              <a:effectLst>
                <a:outerShdw blurRad="38100" dist="38100" dir="2700000" algn="tl">
                  <a:srgbClr val="000000">
                    <a:alpha val="43137"/>
                  </a:srgbClr>
                </a:outerShdw>
              </a:effectLst>
            </a:endParaRPr>
          </a:p>
        </p:txBody>
      </p:sp>
      <p:sp>
        <p:nvSpPr>
          <p:cNvPr id="5" name="Rectangle 4"/>
          <p:cNvSpPr/>
          <p:nvPr/>
        </p:nvSpPr>
        <p:spPr>
          <a:xfrm>
            <a:off x="6572264" y="3786190"/>
            <a:ext cx="2357454" cy="78581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 Colon Must</a:t>
            </a:r>
            <a:endParaRPr lang="en-IN" sz="2800" b="1" dirty="0">
              <a:effectLst>
                <a:outerShdw blurRad="38100" dist="38100" dir="2700000" algn="tl">
                  <a:srgbClr val="000000">
                    <a:alpha val="43137"/>
                  </a:srgbClr>
                </a:outerShdw>
              </a:effectLst>
            </a:endParaRPr>
          </a:p>
        </p:txBody>
      </p:sp>
      <p:cxnSp>
        <p:nvCxnSpPr>
          <p:cNvPr id="9" name="Straight Arrow Connector 8"/>
          <p:cNvCxnSpPr/>
          <p:nvPr/>
        </p:nvCxnSpPr>
        <p:spPr>
          <a:xfrm rot="10800000">
            <a:off x="5214942" y="4186925"/>
            <a:ext cx="1357322" cy="35717"/>
          </a:xfrm>
          <a:prstGeom prst="straightConnector1">
            <a:avLst/>
          </a:prstGeom>
          <a:ln w="57150">
            <a:solidFill>
              <a:schemeClr val="bg1"/>
            </a:solidFill>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1928794" y="500042"/>
            <a:ext cx="6357982" cy="571504"/>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p>
            <a:pPr algn="ctr" eaLnBrk="0" fontAlgn="base" hangingPunct="0">
              <a:spcBef>
                <a:spcPts val="1200"/>
              </a:spcBef>
              <a:spcAft>
                <a:spcPct val="0"/>
              </a:spcAft>
            </a:pPr>
            <a:r>
              <a:rPr lang="en-US" sz="2800" b="1" dirty="0" smtClean="0">
                <a:solidFill>
                  <a:srgbClr val="FFFF00"/>
                </a:solidFill>
                <a:effectLst>
                  <a:outerShdw blurRad="38100" dist="38100" dir="2700000" algn="tl">
                    <a:srgbClr val="000000">
                      <a:alpha val="43137"/>
                    </a:srgbClr>
                  </a:outerShdw>
                </a:effectLst>
                <a:ea typeface="Batang" pitchFamily="18" charset="-127"/>
                <a:cs typeface="Arial" pitchFamily="34" charset="0"/>
              </a:rPr>
              <a:t>while loop</a:t>
            </a:r>
            <a:endParaRPr lang="en-US" sz="2800" b="1" dirty="0" smtClean="0">
              <a:solidFill>
                <a:srgbClr val="FFFF00"/>
              </a:solidFill>
              <a:effectLst>
                <a:outerShdw blurRad="38100" dist="38100" dir="2700000" algn="tl">
                  <a:srgbClr val="000000">
                    <a:alpha val="43137"/>
                  </a:srgbClr>
                </a:outerShdw>
              </a:effectLst>
              <a:cs typeface="Arial" pitchFamily="34" charset="0"/>
            </a:endParaRPr>
          </a:p>
        </p:txBody>
      </p:sp>
      <p:sp>
        <p:nvSpPr>
          <p:cNvPr id="8" name="Rectangle 7"/>
          <p:cNvSpPr/>
          <p:nvPr/>
        </p:nvSpPr>
        <p:spPr>
          <a:xfrm>
            <a:off x="1500166" y="1500174"/>
            <a:ext cx="7429552" cy="1384995"/>
          </a:xfrm>
          <a:prstGeom prst="rect">
            <a:avLst/>
          </a:prstGeom>
        </p:spPr>
        <p:txBody>
          <a:bodyPr wrap="square">
            <a:spAutoFit/>
          </a:bodyPr>
          <a:lstStyle/>
          <a:p>
            <a:pPr algn="just"/>
            <a:r>
              <a:rPr lang="en-US" sz="2800" b="1" dirty="0" smtClean="0">
                <a:solidFill>
                  <a:schemeClr val="bg1"/>
                </a:solidFill>
                <a:effectLst>
                  <a:outerShdw blurRad="38100" dist="38100" dir="2700000" algn="tl">
                    <a:srgbClr val="000000">
                      <a:alpha val="43137"/>
                    </a:srgbClr>
                  </a:outerShdw>
                </a:effectLst>
              </a:rPr>
              <a:t>	The loop iterates while the expression evaluates to true, when expression becomes false the loop terminates.</a:t>
            </a:r>
            <a:endParaRPr lang="en-IN" sz="2800" b="1" dirty="0" smtClean="0">
              <a:solidFill>
                <a:schemeClr val="bg1"/>
              </a:solidFill>
              <a:effectLst>
                <a:outerShdw blurRad="38100" dist="38100" dir="2700000" algn="tl">
                  <a:srgbClr val="000000">
                    <a:alpha val="43137"/>
                  </a:srgbClr>
                </a:outerShdw>
              </a:effectLst>
            </a:endParaRPr>
          </a:p>
        </p:txBody>
      </p:sp>
      <p:grpSp>
        <p:nvGrpSpPr>
          <p:cNvPr id="5" name="Group 77"/>
          <p:cNvGrpSpPr/>
          <p:nvPr/>
        </p:nvGrpSpPr>
        <p:grpSpPr>
          <a:xfrm>
            <a:off x="6000760" y="2571744"/>
            <a:ext cx="2500330" cy="3775089"/>
            <a:chOff x="6429388" y="657432"/>
            <a:chExt cx="2500330" cy="3775089"/>
          </a:xfrm>
        </p:grpSpPr>
        <p:sp>
          <p:nvSpPr>
            <p:cNvPr id="9" name="TextBox 8"/>
            <p:cNvSpPr txBox="1"/>
            <p:nvPr/>
          </p:nvSpPr>
          <p:spPr>
            <a:xfrm>
              <a:off x="6429388" y="3786190"/>
              <a:ext cx="2500330" cy="646331"/>
            </a:xfrm>
            <a:prstGeom prst="rect">
              <a:avLst/>
            </a:prstGeom>
            <a:noFill/>
          </p:spPr>
          <p:txBody>
            <a:bodyPr wrap="square" rtlCol="0">
              <a:spAutoFit/>
            </a:bodyPr>
            <a:lstStyle/>
            <a:p>
              <a:pPr algn="ctr"/>
              <a:r>
                <a:rPr lang="en-US" sz="3600" b="1" u="sng" dirty="0" smtClean="0">
                  <a:solidFill>
                    <a:srgbClr val="FFFF00"/>
                  </a:solidFill>
                  <a:effectLst>
                    <a:outerShdw blurRad="38100" dist="38100" dir="2700000" algn="tl">
                      <a:srgbClr val="000000">
                        <a:alpha val="43137"/>
                      </a:srgbClr>
                    </a:outerShdw>
                  </a:effectLst>
                </a:rPr>
                <a:t>while loop</a:t>
              </a:r>
              <a:endParaRPr lang="en-IN" sz="3600" b="1" u="sng" dirty="0">
                <a:solidFill>
                  <a:srgbClr val="FFFF00"/>
                </a:solidFill>
                <a:effectLst>
                  <a:outerShdw blurRad="38100" dist="38100" dir="2700000" algn="tl">
                    <a:srgbClr val="000000">
                      <a:alpha val="43137"/>
                    </a:srgbClr>
                  </a:outerShdw>
                </a:effectLst>
              </a:endParaRPr>
            </a:p>
          </p:txBody>
        </p:sp>
        <p:grpSp>
          <p:nvGrpSpPr>
            <p:cNvPr id="10" name="Group 75"/>
            <p:cNvGrpSpPr/>
            <p:nvPr/>
          </p:nvGrpSpPr>
          <p:grpSpPr>
            <a:xfrm>
              <a:off x="6701758" y="657432"/>
              <a:ext cx="2213446" cy="2628692"/>
              <a:chOff x="6701758" y="657432"/>
              <a:chExt cx="2213446" cy="2628692"/>
            </a:xfrm>
          </p:grpSpPr>
          <p:cxnSp>
            <p:nvCxnSpPr>
              <p:cNvPr id="11" name="Straight Connector 10"/>
              <p:cNvCxnSpPr/>
              <p:nvPr/>
            </p:nvCxnSpPr>
            <p:spPr>
              <a:xfrm flipV="1">
                <a:off x="6701758" y="1113956"/>
                <a:ext cx="560392" cy="10318"/>
              </a:xfrm>
              <a:prstGeom prst="line">
                <a:avLst/>
              </a:prstGeom>
              <a:ln w="114300">
                <a:solidFill>
                  <a:srgbClr val="FF00FF"/>
                </a:solidFill>
                <a:headEnd type="none"/>
                <a:tailEnd type="triangle"/>
              </a:ln>
              <a:effectLst>
                <a:innerShdw blurRad="114300">
                  <a:prstClr val="black"/>
                </a:innerShdw>
              </a:effectLst>
              <a:scene3d>
                <a:camera prst="orthographicFront"/>
                <a:lightRig rig="threePt" dir="t"/>
              </a:scene3d>
              <a:sp3d>
                <a:bevelT w="101600" prst="riblet"/>
              </a:sp3d>
            </p:spPr>
            <p:style>
              <a:lnRef idx="3">
                <a:schemeClr val="accent6"/>
              </a:lnRef>
              <a:fillRef idx="0">
                <a:schemeClr val="accent6"/>
              </a:fillRef>
              <a:effectRef idx="2">
                <a:schemeClr val="accent6"/>
              </a:effectRef>
              <a:fontRef idx="minor">
                <a:schemeClr val="tx1"/>
              </a:fontRef>
            </p:style>
          </p:cxnSp>
          <p:sp>
            <p:nvSpPr>
              <p:cNvPr id="12" name="Flowchart: Decision 11"/>
              <p:cNvSpPr/>
              <p:nvPr/>
            </p:nvSpPr>
            <p:spPr>
              <a:xfrm>
                <a:off x="7215206" y="657432"/>
                <a:ext cx="1285884" cy="928694"/>
              </a:xfrm>
              <a:prstGeom prst="flowChartDecisi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b="1" dirty="0"/>
              </a:p>
            </p:txBody>
          </p:sp>
          <p:sp>
            <p:nvSpPr>
              <p:cNvPr id="13" name="Rectangle 12"/>
              <p:cNvSpPr/>
              <p:nvPr/>
            </p:nvSpPr>
            <p:spPr>
              <a:xfrm>
                <a:off x="7286644" y="1857364"/>
                <a:ext cx="1143008" cy="5715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cxnSp>
            <p:nvCxnSpPr>
              <p:cNvPr id="14" name="Straight Connector 13"/>
              <p:cNvCxnSpPr/>
              <p:nvPr/>
            </p:nvCxnSpPr>
            <p:spPr>
              <a:xfrm>
                <a:off x="8486576" y="1112368"/>
                <a:ext cx="428628" cy="1588"/>
              </a:xfrm>
              <a:prstGeom prst="line">
                <a:avLst/>
              </a:prstGeom>
              <a:ln w="114300">
                <a:solidFill>
                  <a:srgbClr val="FF00FF"/>
                </a:solidFill>
              </a:ln>
              <a:effectLst>
                <a:innerShdw blurRad="114300">
                  <a:prstClr val="black"/>
                </a:innerShdw>
              </a:effectLst>
              <a:scene3d>
                <a:camera prst="orthographicFront"/>
                <a:lightRig rig="threePt" dir="t"/>
              </a:scene3d>
              <a:sp3d>
                <a:bevelT w="101600" prst="riblet"/>
              </a:sp3d>
            </p:spPr>
            <p:style>
              <a:lnRef idx="3">
                <a:schemeClr val="accent6"/>
              </a:lnRef>
              <a:fillRef idx="0">
                <a:schemeClr val="accent6"/>
              </a:fillRef>
              <a:effectRef idx="2">
                <a:schemeClr val="accent6"/>
              </a:effectRef>
              <a:fontRef idx="minor">
                <a:schemeClr val="tx1"/>
              </a:fontRef>
            </p:style>
          </p:cxnSp>
          <p:cxnSp>
            <p:nvCxnSpPr>
              <p:cNvPr id="15" name="Straight Connector 14"/>
              <p:cNvCxnSpPr/>
              <p:nvPr/>
            </p:nvCxnSpPr>
            <p:spPr>
              <a:xfrm rot="16200000" flipH="1">
                <a:off x="7744528" y="2172372"/>
                <a:ext cx="2215710" cy="11794"/>
              </a:xfrm>
              <a:prstGeom prst="line">
                <a:avLst/>
              </a:prstGeom>
              <a:ln w="114300">
                <a:solidFill>
                  <a:srgbClr val="FF00FF"/>
                </a:solidFill>
                <a:headEnd type="none"/>
                <a:tailEnd type="triangle"/>
              </a:ln>
              <a:effectLst>
                <a:innerShdw blurRad="114300">
                  <a:prstClr val="black"/>
                </a:innerShdw>
              </a:effectLst>
              <a:scene3d>
                <a:camera prst="orthographicFront"/>
                <a:lightRig rig="threePt" dir="t"/>
              </a:scene3d>
              <a:sp3d>
                <a:bevelT w="101600" prst="riblet"/>
              </a:sp3d>
            </p:spPr>
            <p:style>
              <a:lnRef idx="3">
                <a:schemeClr val="accent6"/>
              </a:lnRef>
              <a:fillRef idx="0">
                <a:schemeClr val="accent6"/>
              </a:fillRef>
              <a:effectRef idx="2">
                <a:schemeClr val="accent6"/>
              </a:effectRef>
              <a:fontRef idx="minor">
                <a:schemeClr val="tx1"/>
              </a:fontRef>
            </p:style>
          </p:cxnSp>
          <p:cxnSp>
            <p:nvCxnSpPr>
              <p:cNvPr id="16" name="Straight Connector 15"/>
              <p:cNvCxnSpPr/>
              <p:nvPr/>
            </p:nvCxnSpPr>
            <p:spPr>
              <a:xfrm rot="5400000">
                <a:off x="7727860" y="1699180"/>
                <a:ext cx="285752" cy="1588"/>
              </a:xfrm>
              <a:prstGeom prst="line">
                <a:avLst/>
              </a:prstGeom>
              <a:ln w="114300">
                <a:solidFill>
                  <a:srgbClr val="FF00FF"/>
                </a:solidFill>
              </a:ln>
              <a:effectLst>
                <a:innerShdw blurRad="114300">
                  <a:prstClr val="black"/>
                </a:innerShdw>
              </a:effectLst>
              <a:scene3d>
                <a:camera prst="orthographicFront"/>
                <a:lightRig rig="threePt" dir="t"/>
              </a:scene3d>
              <a:sp3d>
                <a:bevelT w="101600" prst="riblet"/>
              </a:sp3d>
            </p:spPr>
            <p:style>
              <a:lnRef idx="3">
                <a:schemeClr val="accent6"/>
              </a:lnRef>
              <a:fillRef idx="0">
                <a:schemeClr val="accent6"/>
              </a:fillRef>
              <a:effectRef idx="2">
                <a:schemeClr val="accent6"/>
              </a:effectRef>
              <a:fontRef idx="minor">
                <a:schemeClr val="tx1"/>
              </a:fontRef>
            </p:style>
          </p:cxnSp>
          <p:cxnSp>
            <p:nvCxnSpPr>
              <p:cNvPr id="17" name="Straight Connector 16"/>
              <p:cNvCxnSpPr/>
              <p:nvPr/>
            </p:nvCxnSpPr>
            <p:spPr>
              <a:xfrm rot="10800000">
                <a:off x="6715140" y="3000372"/>
                <a:ext cx="1214446" cy="1588"/>
              </a:xfrm>
              <a:prstGeom prst="line">
                <a:avLst/>
              </a:prstGeom>
              <a:ln w="114300">
                <a:solidFill>
                  <a:srgbClr val="FF00FF"/>
                </a:solidFill>
              </a:ln>
              <a:effectLst>
                <a:innerShdw blurRad="114300">
                  <a:prstClr val="black"/>
                </a:innerShdw>
              </a:effectLst>
              <a:scene3d>
                <a:camera prst="orthographicFront"/>
                <a:lightRig rig="threePt" dir="t"/>
              </a:scene3d>
              <a:sp3d>
                <a:bevelT w="101600" prst="riblet"/>
              </a:sp3d>
            </p:spPr>
            <p:style>
              <a:lnRef idx="3">
                <a:schemeClr val="accent6"/>
              </a:lnRef>
              <a:fillRef idx="0">
                <a:schemeClr val="accent6"/>
              </a:fillRef>
              <a:effectRef idx="2">
                <a:schemeClr val="accent6"/>
              </a:effectRef>
              <a:fontRef idx="minor">
                <a:schemeClr val="tx1"/>
              </a:fontRef>
            </p:style>
          </p:cxnSp>
          <p:cxnSp>
            <p:nvCxnSpPr>
              <p:cNvPr id="18" name="Straight Connector 17"/>
              <p:cNvCxnSpPr/>
              <p:nvPr/>
            </p:nvCxnSpPr>
            <p:spPr>
              <a:xfrm rot="16200000" flipH="1">
                <a:off x="5749933" y="2036753"/>
                <a:ext cx="1987676" cy="57262"/>
              </a:xfrm>
              <a:prstGeom prst="line">
                <a:avLst/>
              </a:prstGeom>
              <a:ln w="114300">
                <a:solidFill>
                  <a:srgbClr val="FF00FF"/>
                </a:solidFill>
              </a:ln>
              <a:effectLst>
                <a:innerShdw blurRad="114300">
                  <a:prstClr val="black"/>
                </a:innerShdw>
              </a:effectLst>
              <a:scene3d>
                <a:camera prst="orthographicFront"/>
                <a:lightRig rig="threePt" dir="t"/>
              </a:scene3d>
              <a:sp3d>
                <a:bevelT w="101600" prst="riblet"/>
              </a:sp3d>
            </p:spPr>
            <p:style>
              <a:lnRef idx="3">
                <a:schemeClr val="accent6"/>
              </a:lnRef>
              <a:fillRef idx="0">
                <a:schemeClr val="accent6"/>
              </a:fillRef>
              <a:effectRef idx="2">
                <a:schemeClr val="accent6"/>
              </a:effectRef>
              <a:fontRef idx="minor">
                <a:schemeClr val="tx1"/>
              </a:fontRef>
            </p:style>
          </p:cxnSp>
          <p:cxnSp>
            <p:nvCxnSpPr>
              <p:cNvPr id="19" name="Straight Connector 18"/>
              <p:cNvCxnSpPr/>
              <p:nvPr/>
            </p:nvCxnSpPr>
            <p:spPr>
              <a:xfrm rot="5400000">
                <a:off x="7565705" y="2750339"/>
                <a:ext cx="642942" cy="1588"/>
              </a:xfrm>
              <a:prstGeom prst="line">
                <a:avLst/>
              </a:prstGeom>
              <a:ln w="114300">
                <a:solidFill>
                  <a:srgbClr val="FF00FF"/>
                </a:solidFill>
              </a:ln>
              <a:effectLst>
                <a:innerShdw blurRad="114300">
                  <a:prstClr val="black"/>
                </a:innerShdw>
              </a:effectLst>
              <a:scene3d>
                <a:camera prst="orthographicFront"/>
                <a:lightRig rig="threePt" dir="t"/>
              </a:scene3d>
              <a:sp3d>
                <a:bevelT w="101600" prst="riblet"/>
              </a:sp3d>
            </p:spPr>
            <p:style>
              <a:lnRef idx="3">
                <a:schemeClr val="accent6"/>
              </a:lnRef>
              <a:fillRef idx="0">
                <a:schemeClr val="accent6"/>
              </a:fillRef>
              <a:effectRef idx="2">
                <a:schemeClr val="accent6"/>
              </a:effectRef>
              <a:fontRef idx="minor">
                <a:schemeClr val="tx1"/>
              </a:fontRef>
            </p:style>
          </p:cxnSp>
        </p:grpSp>
      </p:grpSp>
      <p:sp>
        <p:nvSpPr>
          <p:cNvPr id="20" name="Rounded Rectangle 19"/>
          <p:cNvSpPr/>
          <p:nvPr/>
        </p:nvSpPr>
        <p:spPr>
          <a:xfrm>
            <a:off x="714348" y="3857628"/>
            <a:ext cx="2786082" cy="7143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FLOW CHART</a:t>
            </a:r>
            <a:endParaRPr lang="en-IN" sz="2800" b="1" dirty="0">
              <a:effectLst>
                <a:outerShdw blurRad="38100" dist="38100" dir="2700000" algn="tl">
                  <a:srgbClr val="000000">
                    <a:alpha val="43137"/>
                  </a:srgbClr>
                </a:outerShdw>
              </a:effectLst>
            </a:endParaRPr>
          </a:p>
        </p:txBody>
      </p:sp>
      <p:sp>
        <p:nvSpPr>
          <p:cNvPr id="21" name="Right Arrow 20"/>
          <p:cNvSpPr/>
          <p:nvPr/>
        </p:nvSpPr>
        <p:spPr>
          <a:xfrm>
            <a:off x="3643306" y="4000504"/>
            <a:ext cx="2000264" cy="500066"/>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1500166" y="3286124"/>
            <a:ext cx="7215238" cy="785818"/>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p>
            <a:pPr algn="ctr" eaLnBrk="0" fontAlgn="base" hangingPunct="0">
              <a:spcBef>
                <a:spcPts val="1200"/>
              </a:spcBef>
              <a:spcAft>
                <a:spcPct val="0"/>
              </a:spcAft>
            </a:pPr>
            <a:r>
              <a:rPr lang="en-US" sz="2800" b="1" dirty="0" smtClean="0">
                <a:solidFill>
                  <a:srgbClr val="FFFF00"/>
                </a:solidFill>
                <a:effectLst>
                  <a:outerShdw blurRad="38100" dist="38100" dir="2700000" algn="tl">
                    <a:srgbClr val="000000">
                      <a:alpha val="43137"/>
                    </a:srgbClr>
                  </a:outerShdw>
                </a:effectLst>
                <a:ea typeface="Batang" pitchFamily="18" charset="-127"/>
                <a:cs typeface="Arial" pitchFamily="34" charset="0"/>
              </a:rPr>
              <a:t>while loop – Programming example </a:t>
            </a:r>
            <a:endParaRPr lang="en-US" sz="2800" b="1" dirty="0" smtClean="0">
              <a:solidFill>
                <a:srgbClr val="FFFF00"/>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1857356" y="357166"/>
            <a:ext cx="6357982" cy="571504"/>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p>
            <a:pPr algn="ctr" eaLnBrk="0" fontAlgn="base" hangingPunct="0">
              <a:spcBef>
                <a:spcPts val="1200"/>
              </a:spcBef>
              <a:spcAft>
                <a:spcPct val="0"/>
              </a:spcAft>
            </a:pPr>
            <a:r>
              <a:rPr lang="en-US" sz="2800" b="1" dirty="0" smtClean="0">
                <a:solidFill>
                  <a:srgbClr val="FFFF00"/>
                </a:solidFill>
                <a:effectLst>
                  <a:outerShdw blurRad="38100" dist="38100" dir="2700000" algn="tl">
                    <a:srgbClr val="000000">
                      <a:alpha val="43137"/>
                    </a:srgbClr>
                  </a:outerShdw>
                </a:effectLst>
                <a:ea typeface="Batang" pitchFamily="18" charset="-127"/>
                <a:cs typeface="Arial" pitchFamily="34" charset="0"/>
              </a:rPr>
              <a:t>while loop - programs</a:t>
            </a:r>
            <a:endParaRPr lang="en-US" sz="2800" b="1" dirty="0" smtClean="0">
              <a:solidFill>
                <a:srgbClr val="FFFF00"/>
              </a:solidFill>
              <a:effectLst>
                <a:outerShdw blurRad="38100" dist="38100" dir="2700000" algn="tl">
                  <a:srgbClr val="000000">
                    <a:alpha val="43137"/>
                  </a:srgbClr>
                </a:outerShdw>
              </a:effectLst>
              <a:cs typeface="Arial" pitchFamily="34" charset="0"/>
            </a:endParaRPr>
          </a:p>
        </p:txBody>
      </p:sp>
      <p:sp>
        <p:nvSpPr>
          <p:cNvPr id="8" name="Rounded Rectangle 7"/>
          <p:cNvSpPr/>
          <p:nvPr/>
        </p:nvSpPr>
        <p:spPr>
          <a:xfrm>
            <a:off x="1285852" y="5286388"/>
            <a:ext cx="2786082" cy="7143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OUTPUT</a:t>
            </a:r>
            <a:endParaRPr lang="en-IN" sz="2800" b="1" dirty="0">
              <a:effectLst>
                <a:outerShdw blurRad="38100" dist="38100" dir="2700000" algn="tl">
                  <a:srgbClr val="000000">
                    <a:alpha val="43137"/>
                  </a:srgbClr>
                </a:outerShdw>
              </a:effectLst>
            </a:endParaRPr>
          </a:p>
        </p:txBody>
      </p:sp>
      <p:sp>
        <p:nvSpPr>
          <p:cNvPr id="9" name="Right Arrow 8"/>
          <p:cNvSpPr/>
          <p:nvPr/>
        </p:nvSpPr>
        <p:spPr>
          <a:xfrm>
            <a:off x="4286248" y="5357826"/>
            <a:ext cx="2000264" cy="500066"/>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a:p>
        </p:txBody>
      </p:sp>
      <p:sp>
        <p:nvSpPr>
          <p:cNvPr id="10" name="Rectangle 9"/>
          <p:cNvSpPr/>
          <p:nvPr/>
        </p:nvSpPr>
        <p:spPr>
          <a:xfrm>
            <a:off x="1357290" y="1071546"/>
            <a:ext cx="7429552" cy="523220"/>
          </a:xfrm>
          <a:prstGeom prst="rect">
            <a:avLst/>
          </a:prstGeom>
        </p:spPr>
        <p:txBody>
          <a:bodyPr wrap="square">
            <a:spAutoFit/>
          </a:bodyPr>
          <a:lstStyle/>
          <a:p>
            <a:pPr algn="just"/>
            <a:r>
              <a:rPr lang="en-US" sz="2800" b="1" dirty="0" smtClean="0">
                <a:solidFill>
                  <a:srgbClr val="FFFF00"/>
                </a:solidFill>
                <a:effectLst>
                  <a:outerShdw blurRad="38100" dist="38100" dir="2700000" algn="tl">
                    <a:srgbClr val="000000">
                      <a:alpha val="43137"/>
                    </a:srgbClr>
                  </a:outerShdw>
                </a:effectLst>
              </a:rPr>
              <a:t># Natural Numbers generation</a:t>
            </a:r>
            <a:endParaRPr lang="en-IN" sz="2800" b="1" dirty="0" smtClean="0">
              <a:solidFill>
                <a:srgbClr val="FFFF00"/>
              </a:solidFill>
              <a:effectLst>
                <a:outerShdw blurRad="38100" dist="38100" dir="2700000" algn="tl">
                  <a:srgbClr val="000000">
                    <a:alpha val="43137"/>
                  </a:srgbClr>
                </a:outerShdw>
              </a:effectLst>
            </a:endParaRPr>
          </a:p>
        </p:txBody>
      </p:sp>
      <p:pic>
        <p:nvPicPr>
          <p:cNvPr id="63492" name="Picture 4"/>
          <p:cNvPicPr>
            <a:picLocks noChangeAspect="1" noChangeArrowheads="1"/>
          </p:cNvPicPr>
          <p:nvPr/>
        </p:nvPicPr>
        <p:blipFill>
          <a:blip r:embed="rId3" cstate="print"/>
          <a:srcRect l="42277" t="15625" r="23682" b="41406"/>
          <a:stretch>
            <a:fillRect/>
          </a:stretch>
        </p:blipFill>
        <p:spPr bwMode="auto">
          <a:xfrm>
            <a:off x="1357290" y="1714488"/>
            <a:ext cx="4572032" cy="3244668"/>
          </a:xfrm>
          <a:prstGeom prst="rect">
            <a:avLst/>
          </a:prstGeom>
          <a:noFill/>
          <a:ln w="9525">
            <a:noFill/>
            <a:miter lim="800000"/>
            <a:headEnd/>
            <a:tailEnd/>
          </a:ln>
          <a:effectLst/>
        </p:spPr>
      </p:pic>
      <p:pic>
        <p:nvPicPr>
          <p:cNvPr id="63493" name="Picture 5"/>
          <p:cNvPicPr>
            <a:picLocks noChangeAspect="1" noChangeArrowheads="1"/>
          </p:cNvPicPr>
          <p:nvPr/>
        </p:nvPicPr>
        <p:blipFill>
          <a:blip r:embed="rId4" cstate="print"/>
          <a:srcRect l="52196" t="13867" r="29685" b="46094"/>
          <a:stretch>
            <a:fillRect/>
          </a:stretch>
        </p:blipFill>
        <p:spPr bwMode="auto">
          <a:xfrm>
            <a:off x="6357950" y="3143248"/>
            <a:ext cx="2357454" cy="2928958"/>
          </a:xfrm>
          <a:prstGeom prst="rect">
            <a:avLst/>
          </a:prstGeom>
          <a:noFill/>
          <a:ln w="9525">
            <a:noFill/>
            <a:miter lim="800000"/>
            <a:headEnd/>
            <a:tailEnd/>
          </a:ln>
          <a:effectLst/>
        </p:spPr>
      </p:pic>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1857356" y="357166"/>
            <a:ext cx="6357982" cy="571504"/>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p>
            <a:pPr algn="ctr" eaLnBrk="0" fontAlgn="base" hangingPunct="0">
              <a:spcBef>
                <a:spcPts val="1200"/>
              </a:spcBef>
              <a:spcAft>
                <a:spcPct val="0"/>
              </a:spcAft>
            </a:pPr>
            <a:r>
              <a:rPr lang="en-US" sz="2800" b="1" dirty="0" smtClean="0">
                <a:solidFill>
                  <a:srgbClr val="FFFF00"/>
                </a:solidFill>
                <a:effectLst>
                  <a:outerShdw blurRad="38100" dist="38100" dir="2700000" algn="tl">
                    <a:srgbClr val="000000">
                      <a:alpha val="43137"/>
                    </a:srgbClr>
                  </a:outerShdw>
                </a:effectLst>
                <a:ea typeface="Batang" pitchFamily="18" charset="-127"/>
                <a:cs typeface="Arial" pitchFamily="34" charset="0"/>
              </a:rPr>
              <a:t>while loop - programs</a:t>
            </a:r>
            <a:endParaRPr lang="en-US" sz="2800" b="1" dirty="0" smtClean="0">
              <a:solidFill>
                <a:srgbClr val="FFFF00"/>
              </a:solidFill>
              <a:effectLst>
                <a:outerShdw blurRad="38100" dist="38100" dir="2700000" algn="tl">
                  <a:srgbClr val="000000">
                    <a:alpha val="43137"/>
                  </a:srgbClr>
                </a:outerShdw>
              </a:effectLst>
              <a:cs typeface="Arial" pitchFamily="34" charset="0"/>
            </a:endParaRPr>
          </a:p>
        </p:txBody>
      </p:sp>
      <p:pic>
        <p:nvPicPr>
          <p:cNvPr id="63490" name="Picture 2"/>
          <p:cNvPicPr>
            <a:picLocks noChangeAspect="1" noChangeArrowheads="1"/>
          </p:cNvPicPr>
          <p:nvPr/>
        </p:nvPicPr>
        <p:blipFill>
          <a:blip r:embed="rId3" cstate="print"/>
          <a:srcRect l="43375" t="17578" r="23682" b="32617"/>
          <a:stretch>
            <a:fillRect/>
          </a:stretch>
        </p:blipFill>
        <p:spPr bwMode="auto">
          <a:xfrm>
            <a:off x="1714480" y="1714488"/>
            <a:ext cx="4286280" cy="3643338"/>
          </a:xfrm>
          <a:prstGeom prst="rect">
            <a:avLst/>
          </a:prstGeom>
          <a:noFill/>
          <a:ln w="9525">
            <a:noFill/>
            <a:miter lim="800000"/>
            <a:headEnd/>
            <a:tailEnd/>
          </a:ln>
          <a:effectLst/>
        </p:spPr>
      </p:pic>
      <p:pic>
        <p:nvPicPr>
          <p:cNvPr id="63491" name="Picture 3"/>
          <p:cNvPicPr>
            <a:picLocks noChangeAspect="1" noChangeArrowheads="1"/>
          </p:cNvPicPr>
          <p:nvPr/>
        </p:nvPicPr>
        <p:blipFill>
          <a:blip r:embed="rId4" cstate="print"/>
          <a:srcRect l="53258" t="3124" r="29172" b="76368"/>
          <a:stretch>
            <a:fillRect/>
          </a:stretch>
        </p:blipFill>
        <p:spPr bwMode="auto">
          <a:xfrm>
            <a:off x="6286512" y="5000636"/>
            <a:ext cx="2286016" cy="1500198"/>
          </a:xfrm>
          <a:prstGeom prst="rect">
            <a:avLst/>
          </a:prstGeom>
          <a:noFill/>
          <a:ln w="9525">
            <a:noFill/>
            <a:miter lim="800000"/>
            <a:headEnd/>
            <a:tailEnd/>
          </a:ln>
          <a:effectLst/>
        </p:spPr>
      </p:pic>
      <p:sp>
        <p:nvSpPr>
          <p:cNvPr id="8" name="Rounded Rectangle 7"/>
          <p:cNvSpPr/>
          <p:nvPr/>
        </p:nvSpPr>
        <p:spPr>
          <a:xfrm>
            <a:off x="928662" y="5572140"/>
            <a:ext cx="2786082" cy="7143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OUTPUT</a:t>
            </a:r>
            <a:endParaRPr lang="en-IN" sz="2800" b="1" dirty="0">
              <a:effectLst>
                <a:outerShdw blurRad="38100" dist="38100" dir="2700000" algn="tl">
                  <a:srgbClr val="000000">
                    <a:alpha val="43137"/>
                  </a:srgbClr>
                </a:outerShdw>
              </a:effectLst>
            </a:endParaRPr>
          </a:p>
        </p:txBody>
      </p:sp>
      <p:sp>
        <p:nvSpPr>
          <p:cNvPr id="9" name="Right Arrow 8"/>
          <p:cNvSpPr/>
          <p:nvPr/>
        </p:nvSpPr>
        <p:spPr>
          <a:xfrm>
            <a:off x="3714744" y="5715016"/>
            <a:ext cx="2000264" cy="500066"/>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a:p>
        </p:txBody>
      </p:sp>
      <p:sp>
        <p:nvSpPr>
          <p:cNvPr id="10" name="Rectangle 9"/>
          <p:cNvSpPr/>
          <p:nvPr/>
        </p:nvSpPr>
        <p:spPr>
          <a:xfrm>
            <a:off x="1357290" y="1071546"/>
            <a:ext cx="7429552" cy="523220"/>
          </a:xfrm>
          <a:prstGeom prst="rect">
            <a:avLst/>
          </a:prstGeom>
        </p:spPr>
        <p:txBody>
          <a:bodyPr wrap="square">
            <a:spAutoFit/>
          </a:bodyPr>
          <a:lstStyle/>
          <a:p>
            <a:pPr algn="just"/>
            <a:r>
              <a:rPr lang="en-US" sz="2800" b="1" dirty="0" smtClean="0">
                <a:solidFill>
                  <a:srgbClr val="FFFF00"/>
                </a:solidFill>
                <a:effectLst>
                  <a:outerShdw blurRad="38100" dist="38100" dir="2700000" algn="tl">
                    <a:srgbClr val="000000">
                      <a:alpha val="43137"/>
                    </a:srgbClr>
                  </a:outerShdw>
                </a:effectLst>
              </a:rPr>
              <a:t># Calculating Sum of Natural Numbers</a:t>
            </a:r>
            <a:endParaRPr lang="en-IN" sz="2800" b="1" dirty="0" smtClean="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1857356" y="357166"/>
            <a:ext cx="6357982" cy="571504"/>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p>
            <a:pPr algn="ctr" eaLnBrk="0" fontAlgn="base" hangingPunct="0">
              <a:spcBef>
                <a:spcPts val="1200"/>
              </a:spcBef>
              <a:spcAft>
                <a:spcPct val="0"/>
              </a:spcAft>
            </a:pPr>
            <a:r>
              <a:rPr lang="en-US" sz="2800" b="1" dirty="0" smtClean="0">
                <a:solidFill>
                  <a:srgbClr val="FFFF00"/>
                </a:solidFill>
                <a:effectLst>
                  <a:outerShdw blurRad="38100" dist="38100" dir="2700000" algn="tl">
                    <a:srgbClr val="000000">
                      <a:alpha val="43137"/>
                    </a:srgbClr>
                  </a:outerShdw>
                </a:effectLst>
                <a:ea typeface="Batang" pitchFamily="18" charset="-127"/>
                <a:cs typeface="Arial" pitchFamily="34" charset="0"/>
              </a:rPr>
              <a:t>while loop - programs</a:t>
            </a:r>
            <a:endParaRPr lang="en-US" sz="2800" b="1" dirty="0" smtClean="0">
              <a:solidFill>
                <a:srgbClr val="FFFF00"/>
              </a:solidFill>
              <a:effectLst>
                <a:outerShdw blurRad="38100" dist="38100" dir="2700000" algn="tl">
                  <a:srgbClr val="000000">
                    <a:alpha val="43137"/>
                  </a:srgbClr>
                </a:outerShdw>
              </a:effectLst>
              <a:cs typeface="Arial" pitchFamily="34" charset="0"/>
            </a:endParaRPr>
          </a:p>
        </p:txBody>
      </p:sp>
      <p:sp>
        <p:nvSpPr>
          <p:cNvPr id="9" name="Right Arrow 8"/>
          <p:cNvSpPr/>
          <p:nvPr/>
        </p:nvSpPr>
        <p:spPr>
          <a:xfrm>
            <a:off x="3714744" y="5715016"/>
            <a:ext cx="2000264" cy="500066"/>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a:p>
        </p:txBody>
      </p:sp>
      <p:pic>
        <p:nvPicPr>
          <p:cNvPr id="64514" name="Picture 2"/>
          <p:cNvPicPr>
            <a:picLocks noChangeAspect="1" noChangeArrowheads="1"/>
          </p:cNvPicPr>
          <p:nvPr/>
        </p:nvPicPr>
        <p:blipFill>
          <a:blip r:embed="rId3" cstate="print"/>
          <a:srcRect l="20864" t="5859" r="17642" b="9179"/>
          <a:stretch>
            <a:fillRect/>
          </a:stretch>
        </p:blipFill>
        <p:spPr bwMode="auto">
          <a:xfrm>
            <a:off x="1571604" y="1428736"/>
            <a:ext cx="6715172" cy="5216250"/>
          </a:xfrm>
          <a:prstGeom prst="rect">
            <a:avLst/>
          </a:prstGeom>
          <a:noFill/>
          <a:ln w="9525">
            <a:noFill/>
            <a:miter lim="800000"/>
            <a:headEnd/>
            <a:tailEnd/>
          </a:ln>
          <a:effectLst/>
        </p:spPr>
      </p:pic>
      <p:sp>
        <p:nvSpPr>
          <p:cNvPr id="11" name="Rectangle 10"/>
          <p:cNvSpPr/>
          <p:nvPr/>
        </p:nvSpPr>
        <p:spPr>
          <a:xfrm>
            <a:off x="1428728" y="928670"/>
            <a:ext cx="6357982" cy="523220"/>
          </a:xfrm>
          <a:prstGeom prst="rect">
            <a:avLst/>
          </a:prstGeom>
        </p:spPr>
        <p:txBody>
          <a:bodyPr wrap="square">
            <a:spAutoFit/>
          </a:bodyPr>
          <a:lstStyle/>
          <a:p>
            <a:pPr algn="just"/>
            <a:r>
              <a:rPr lang="en-US" sz="2800" b="1" dirty="0" smtClean="0">
                <a:solidFill>
                  <a:srgbClr val="FFFF00"/>
                </a:solidFill>
                <a:effectLst>
                  <a:outerShdw blurRad="38100" dist="38100" dir="2700000" algn="tl">
                    <a:srgbClr val="000000">
                      <a:alpha val="43137"/>
                    </a:srgbClr>
                  </a:outerShdw>
                </a:effectLst>
              </a:rPr>
              <a:t>#Generating Fibonacci numbers</a:t>
            </a:r>
            <a:endParaRPr lang="en-IN" sz="2800" b="1" dirty="0" smtClean="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1857356" y="357166"/>
            <a:ext cx="6357982" cy="571504"/>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p>
            <a:pPr algn="ctr" eaLnBrk="0" fontAlgn="base" hangingPunct="0">
              <a:spcBef>
                <a:spcPts val="1200"/>
              </a:spcBef>
              <a:spcAft>
                <a:spcPct val="0"/>
              </a:spcAft>
            </a:pPr>
            <a:r>
              <a:rPr lang="en-US" sz="2800" b="1" dirty="0" smtClean="0">
                <a:solidFill>
                  <a:srgbClr val="FFFF00"/>
                </a:solidFill>
                <a:effectLst>
                  <a:outerShdw blurRad="38100" dist="38100" dir="2700000" algn="tl">
                    <a:srgbClr val="000000">
                      <a:alpha val="43137"/>
                    </a:srgbClr>
                  </a:outerShdw>
                </a:effectLst>
                <a:ea typeface="Batang" pitchFamily="18" charset="-127"/>
                <a:cs typeface="Arial" pitchFamily="34" charset="0"/>
              </a:rPr>
              <a:t>while loop - programs</a:t>
            </a:r>
            <a:endParaRPr lang="en-US" sz="2800" b="1" dirty="0" smtClean="0">
              <a:solidFill>
                <a:srgbClr val="FFFF00"/>
              </a:solidFill>
              <a:effectLst>
                <a:outerShdw blurRad="38100" dist="38100" dir="2700000" algn="tl">
                  <a:srgbClr val="000000">
                    <a:alpha val="43137"/>
                  </a:srgbClr>
                </a:outerShdw>
              </a:effectLst>
              <a:cs typeface="Arial" pitchFamily="34" charset="0"/>
            </a:endParaRPr>
          </a:p>
        </p:txBody>
      </p:sp>
      <p:sp>
        <p:nvSpPr>
          <p:cNvPr id="11" name="Rectangle 10"/>
          <p:cNvSpPr/>
          <p:nvPr/>
        </p:nvSpPr>
        <p:spPr>
          <a:xfrm>
            <a:off x="1428728" y="928670"/>
            <a:ext cx="6357982" cy="523220"/>
          </a:xfrm>
          <a:prstGeom prst="rect">
            <a:avLst/>
          </a:prstGeom>
        </p:spPr>
        <p:txBody>
          <a:bodyPr wrap="square">
            <a:spAutoFit/>
          </a:bodyPr>
          <a:lstStyle/>
          <a:p>
            <a:pPr algn="just"/>
            <a:r>
              <a:rPr lang="en-US" sz="2800" b="1" dirty="0" smtClean="0">
                <a:solidFill>
                  <a:srgbClr val="FFFF00"/>
                </a:solidFill>
                <a:effectLst>
                  <a:outerShdw blurRad="38100" dist="38100" dir="2700000" algn="tl">
                    <a:srgbClr val="000000">
                      <a:alpha val="43137"/>
                    </a:srgbClr>
                  </a:outerShdw>
                </a:effectLst>
              </a:rPr>
              <a:t>#Generating Fibonacci numbers</a:t>
            </a:r>
            <a:endParaRPr lang="en-IN" sz="2800" b="1" dirty="0" smtClean="0">
              <a:solidFill>
                <a:srgbClr val="FFFF00"/>
              </a:solidFill>
              <a:effectLst>
                <a:outerShdw blurRad="38100" dist="38100" dir="2700000" algn="tl">
                  <a:srgbClr val="000000">
                    <a:alpha val="43137"/>
                  </a:srgbClr>
                </a:outerShdw>
              </a:effectLst>
            </a:endParaRPr>
          </a:p>
        </p:txBody>
      </p:sp>
      <p:pic>
        <p:nvPicPr>
          <p:cNvPr id="65538" name="Picture 2"/>
          <p:cNvPicPr>
            <a:picLocks noChangeAspect="1" noChangeArrowheads="1"/>
          </p:cNvPicPr>
          <p:nvPr/>
        </p:nvPicPr>
        <p:blipFill>
          <a:blip r:embed="rId3" cstate="print"/>
          <a:srcRect l="44473" t="7812" r="11054" b="67774"/>
          <a:stretch>
            <a:fillRect/>
          </a:stretch>
        </p:blipFill>
        <p:spPr bwMode="auto">
          <a:xfrm>
            <a:off x="2143108" y="3429000"/>
            <a:ext cx="5786478" cy="1785950"/>
          </a:xfrm>
          <a:prstGeom prst="rect">
            <a:avLst/>
          </a:prstGeom>
          <a:noFill/>
          <a:ln w="9525">
            <a:noFill/>
            <a:miter lim="800000"/>
            <a:headEnd/>
            <a:tailEnd/>
          </a:ln>
          <a:effectLst/>
        </p:spPr>
      </p:pic>
      <p:sp>
        <p:nvSpPr>
          <p:cNvPr id="7" name="Rounded Rectangle 6"/>
          <p:cNvSpPr/>
          <p:nvPr/>
        </p:nvSpPr>
        <p:spPr>
          <a:xfrm>
            <a:off x="1857356" y="2143116"/>
            <a:ext cx="2786082" cy="7143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OUTPUT</a:t>
            </a:r>
            <a:endParaRPr lang="en-IN" sz="28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1928794" y="3000372"/>
            <a:ext cx="6357982" cy="785818"/>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p>
            <a:pPr algn="ctr" eaLnBrk="0" fontAlgn="base" hangingPunct="0">
              <a:spcBef>
                <a:spcPts val="1200"/>
              </a:spcBef>
              <a:spcAft>
                <a:spcPct val="0"/>
              </a:spcAft>
            </a:pPr>
            <a:r>
              <a:rPr lang="en-US" sz="2800" b="1" dirty="0" smtClean="0">
                <a:solidFill>
                  <a:srgbClr val="FFFF00"/>
                </a:solidFill>
                <a:effectLst>
                  <a:outerShdw blurRad="38100" dist="38100" dir="2700000" algn="tl">
                    <a:srgbClr val="000000">
                      <a:alpha val="43137"/>
                    </a:srgbClr>
                  </a:outerShdw>
                </a:effectLst>
                <a:ea typeface="Batang" pitchFamily="18" charset="-127"/>
                <a:cs typeface="Arial" pitchFamily="34" charset="0"/>
              </a:rPr>
              <a:t>while loop - Programs</a:t>
            </a:r>
            <a:endParaRPr lang="en-US" sz="2800" b="1" dirty="0" smtClean="0">
              <a:solidFill>
                <a:srgbClr val="FFFF00"/>
              </a:solidFill>
              <a:effectLst>
                <a:outerShdw blurRad="38100" dist="38100" dir="2700000" algn="tl">
                  <a:srgbClr val="000000">
                    <a:alpha val="43137"/>
                  </a:srgbClr>
                </a:outerShdw>
              </a:effectLst>
              <a:cs typeface="Arial" pitchFamily="34" charset="0"/>
            </a:endParaRPr>
          </a:p>
        </p:txBody>
      </p:sp>
      <p:sp>
        <p:nvSpPr>
          <p:cNvPr id="4" name="Title 1"/>
          <p:cNvSpPr txBox="1">
            <a:spLocks/>
          </p:cNvSpPr>
          <p:nvPr/>
        </p:nvSpPr>
        <p:spPr>
          <a:xfrm>
            <a:off x="1928794" y="3929066"/>
            <a:ext cx="6357982" cy="785818"/>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p>
            <a:pPr algn="ctr"/>
            <a:r>
              <a:rPr lang="en-US" sz="2800" b="1" dirty="0" smtClean="0">
                <a:solidFill>
                  <a:srgbClr val="FFFF00"/>
                </a:solidFill>
                <a:effectLst>
                  <a:outerShdw blurRad="38100" dist="38100" dir="2700000" algn="tl">
                    <a:srgbClr val="000000">
                      <a:alpha val="43137"/>
                    </a:srgbClr>
                  </a:outerShdw>
                </a:effectLst>
                <a:ea typeface="Batang" pitchFamily="18" charset="-127"/>
                <a:cs typeface="Arial" pitchFamily="34" charset="0"/>
              </a:rPr>
              <a:t>Class work / Home Work</a:t>
            </a:r>
            <a:endParaRPr lang="en-IN" sz="2800" dirty="0"/>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1928794" y="357166"/>
            <a:ext cx="6357982" cy="71438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p>
            <a:pPr algn="ctr" eaLnBrk="0" fontAlgn="base" hangingPunct="0">
              <a:spcBef>
                <a:spcPts val="1200"/>
              </a:spcBef>
              <a:spcAft>
                <a:spcPct val="0"/>
              </a:spcAft>
            </a:pPr>
            <a:r>
              <a:rPr lang="en-US" sz="2800" b="1" dirty="0" smtClean="0">
                <a:solidFill>
                  <a:srgbClr val="FFFF00"/>
                </a:solidFill>
                <a:effectLst>
                  <a:outerShdw blurRad="38100" dist="38100" dir="2700000" algn="tl">
                    <a:srgbClr val="000000">
                      <a:alpha val="43137"/>
                    </a:srgbClr>
                  </a:outerShdw>
                </a:effectLst>
                <a:ea typeface="Batang" pitchFamily="18" charset="-127"/>
                <a:cs typeface="Arial" pitchFamily="34" charset="0"/>
              </a:rPr>
              <a:t>while loop - programs</a:t>
            </a:r>
            <a:endParaRPr lang="en-US" sz="2800" b="1" dirty="0" smtClean="0">
              <a:solidFill>
                <a:srgbClr val="FFFF00"/>
              </a:solidFill>
              <a:effectLst>
                <a:outerShdw blurRad="38100" dist="38100" dir="2700000" algn="tl">
                  <a:srgbClr val="000000">
                    <a:alpha val="43137"/>
                  </a:srgbClr>
                </a:outerShdw>
              </a:effectLst>
              <a:cs typeface="Arial" pitchFamily="34" charset="0"/>
            </a:endParaRPr>
          </a:p>
        </p:txBody>
      </p:sp>
      <p:sp>
        <p:nvSpPr>
          <p:cNvPr id="56321" name="Rectangle 1"/>
          <p:cNvSpPr>
            <a:spLocks noChangeArrowheads="1"/>
          </p:cNvSpPr>
          <p:nvPr/>
        </p:nvSpPr>
        <p:spPr bwMode="auto">
          <a:xfrm>
            <a:off x="1285852" y="2500306"/>
            <a:ext cx="750099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ea typeface="Times New Roman" pitchFamily="18" charset="0"/>
                <a:cs typeface="Times New Roman" pitchFamily="18" charset="0"/>
              </a:rPr>
              <a:t>1. Write a PYTHON program to print the natural numbers up to n</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ea typeface="Times New Roman" pitchFamily="18" charset="0"/>
                <a:cs typeface="Times New Roman" pitchFamily="18" charset="0"/>
              </a:rPr>
              <a:t>2. Write a PYTHON program to print even numbers up to n</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ea typeface="Times New Roman" pitchFamily="18" charset="0"/>
                <a:cs typeface="Times New Roman" pitchFamily="18" charset="0"/>
              </a:rPr>
              <a:t>3. Write a PYTHON program to print odd numbers up to n</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ea typeface="Times New Roman" pitchFamily="18" charset="0"/>
                <a:cs typeface="Times New Roman" pitchFamily="18" charset="0"/>
              </a:rPr>
              <a:t>4. Write a PYTHON program to print sum of natural numbers up to n</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cs typeface="Arial" pitchFamily="34" charset="0"/>
            </a:endParaRPr>
          </a:p>
        </p:txBody>
      </p:sp>
      <p:sp>
        <p:nvSpPr>
          <p:cNvPr id="4" name="Rectangle 3"/>
          <p:cNvSpPr/>
          <p:nvPr/>
        </p:nvSpPr>
        <p:spPr>
          <a:xfrm>
            <a:off x="1285852" y="1357298"/>
            <a:ext cx="4929222"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IN" sz="2800" b="1" dirty="0" smtClean="0">
                <a:effectLst>
                  <a:outerShdw blurRad="38100" dist="38100" dir="2700000" algn="tl">
                    <a:srgbClr val="000000">
                      <a:alpha val="43137"/>
                    </a:srgbClr>
                  </a:outerShdw>
                </a:effectLst>
              </a:rPr>
              <a:t>BELOW AVERAGE PROGRAMS</a:t>
            </a:r>
            <a:endParaRPr lang="en-IN" sz="28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214546" y="2928934"/>
            <a:ext cx="5786478" cy="785818"/>
          </a:xfrm>
        </p:spPr>
        <p:style>
          <a:lnRef idx="0">
            <a:schemeClr val="accent2"/>
          </a:lnRef>
          <a:fillRef idx="3">
            <a:schemeClr val="accent2"/>
          </a:fillRef>
          <a:effectRef idx="3">
            <a:schemeClr val="accent2"/>
          </a:effectRef>
          <a:fontRef idx="minor">
            <a:schemeClr val="lt1"/>
          </a:fontRef>
        </p:style>
        <p:txBody>
          <a:bodyPr>
            <a:normAutofit/>
          </a:bodyPr>
          <a:lstStyle/>
          <a:p>
            <a:pPr marL="514350" indent="-514350" algn="ctr"/>
            <a:r>
              <a:rPr lang="en-IN" sz="4400" b="1" dirty="0" smtClean="0">
                <a:solidFill>
                  <a:srgbClr val="FFFF00"/>
                </a:solidFill>
                <a:effectLst>
                  <a:outerShdw blurRad="38100" dist="38100" dir="2700000" algn="tl">
                    <a:srgbClr val="000000">
                      <a:alpha val="43137"/>
                    </a:srgbClr>
                  </a:outerShdw>
                </a:effectLst>
              </a:rPr>
              <a:t>LEARNING OUTCOMES</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1928794" y="357166"/>
            <a:ext cx="6357982" cy="71438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p>
            <a:pPr algn="ctr" eaLnBrk="0" fontAlgn="base" hangingPunct="0">
              <a:spcBef>
                <a:spcPts val="1200"/>
              </a:spcBef>
              <a:spcAft>
                <a:spcPct val="0"/>
              </a:spcAft>
            </a:pPr>
            <a:r>
              <a:rPr lang="en-US" sz="2800" b="1" dirty="0" smtClean="0">
                <a:solidFill>
                  <a:srgbClr val="FFFF00"/>
                </a:solidFill>
                <a:effectLst>
                  <a:outerShdw blurRad="38100" dist="38100" dir="2700000" algn="tl">
                    <a:srgbClr val="000000">
                      <a:alpha val="43137"/>
                    </a:srgbClr>
                  </a:outerShdw>
                </a:effectLst>
                <a:ea typeface="Batang" pitchFamily="18" charset="-127"/>
                <a:cs typeface="Arial" pitchFamily="34" charset="0"/>
              </a:rPr>
              <a:t>while loop - programs</a:t>
            </a:r>
            <a:endParaRPr lang="en-US" sz="2800" b="1" dirty="0" smtClean="0">
              <a:solidFill>
                <a:srgbClr val="FFFF00"/>
              </a:solidFill>
              <a:effectLst>
                <a:outerShdw blurRad="38100" dist="38100" dir="2700000" algn="tl">
                  <a:srgbClr val="000000">
                    <a:alpha val="43137"/>
                  </a:srgbClr>
                </a:outerShdw>
              </a:effectLst>
              <a:cs typeface="Arial" pitchFamily="34" charset="0"/>
            </a:endParaRPr>
          </a:p>
        </p:txBody>
      </p:sp>
      <p:sp>
        <p:nvSpPr>
          <p:cNvPr id="56321" name="Rectangle 1"/>
          <p:cNvSpPr>
            <a:spLocks noChangeArrowheads="1"/>
          </p:cNvSpPr>
          <p:nvPr/>
        </p:nvSpPr>
        <p:spPr bwMode="auto">
          <a:xfrm>
            <a:off x="1357290" y="2143116"/>
            <a:ext cx="750099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sz="2800" b="1" dirty="0" smtClean="0">
                <a:solidFill>
                  <a:schemeClr val="bg1"/>
                </a:solidFill>
                <a:effectLst>
                  <a:outerShdw blurRad="38100" dist="38100" dir="2700000" algn="tl">
                    <a:srgbClr val="000000">
                      <a:alpha val="43137"/>
                    </a:srgbClr>
                  </a:outerShdw>
                </a:effectLst>
                <a:ea typeface="Times New Roman" pitchFamily="18" charset="0"/>
                <a:cs typeface="Times New Roman" pitchFamily="18" charset="0"/>
              </a:rPr>
              <a:t>5. Write a PYTHON program to print sum of odd numbers up to n</a:t>
            </a:r>
            <a:endParaRPr lang="en-US" sz="2800" b="1" dirty="0" smtClean="0">
              <a:solidFill>
                <a:schemeClr val="bg1"/>
              </a:solidFill>
              <a:effectLst>
                <a:outerShdw blurRad="38100" dist="38100" dir="2700000" algn="tl">
                  <a:srgbClr val="000000">
                    <a:alpha val="43137"/>
                  </a:srgbClr>
                </a:outerShdw>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ea typeface="Times New Roman" pitchFamily="18" charset="0"/>
                <a:cs typeface="Times New Roman" pitchFamily="18" charset="0"/>
              </a:rPr>
              <a:t>6. Write a PYTHON program to print sum of even numbers up to n</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ea typeface="Times New Roman" pitchFamily="18" charset="0"/>
                <a:cs typeface="Times New Roman" pitchFamily="18" charset="0"/>
              </a:rPr>
              <a:t>7. Write a PYTHON program to print natural numbers up to n in reverse order.</a:t>
            </a:r>
          </a:p>
          <a:p>
            <a:pPr lvl="0"/>
            <a:r>
              <a:rPr lang="en-IN" sz="2800" b="1" dirty="0" smtClean="0">
                <a:solidFill>
                  <a:schemeClr val="bg1"/>
                </a:solidFill>
                <a:effectLst>
                  <a:outerShdw blurRad="38100" dist="38100" dir="2700000" algn="tl">
                    <a:srgbClr val="000000">
                      <a:alpha val="43137"/>
                    </a:srgbClr>
                  </a:outerShdw>
                </a:effectLst>
              </a:rPr>
              <a:t>8. Write a PYTHON program to print Fibonacci series up to n</a:t>
            </a:r>
          </a:p>
          <a:p>
            <a:pPr lvl="0"/>
            <a:r>
              <a:rPr lang="en-IN" sz="2800" b="1" dirty="0" smtClean="0">
                <a:solidFill>
                  <a:schemeClr val="bg1"/>
                </a:solidFill>
                <a:effectLst>
                  <a:outerShdw blurRad="38100" dist="38100" dir="2700000" algn="tl">
                    <a:srgbClr val="000000">
                      <a:alpha val="43137"/>
                    </a:srgbClr>
                  </a:outerShdw>
                </a:effectLst>
              </a:rPr>
              <a:t>9. Write a PYTHON program  find a factorial of given number</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cs typeface="Arial" pitchFamily="34" charset="0"/>
            </a:endParaRPr>
          </a:p>
        </p:txBody>
      </p:sp>
      <p:sp>
        <p:nvSpPr>
          <p:cNvPr id="22" name="Rectangle 21"/>
          <p:cNvSpPr/>
          <p:nvPr/>
        </p:nvSpPr>
        <p:spPr>
          <a:xfrm>
            <a:off x="1285852" y="1357298"/>
            <a:ext cx="4929222"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IN" sz="2800" b="1" dirty="0" smtClean="0">
                <a:effectLst>
                  <a:outerShdw blurRad="38100" dist="38100" dir="2700000" algn="tl">
                    <a:srgbClr val="000000">
                      <a:alpha val="43137"/>
                    </a:srgbClr>
                  </a:outerShdw>
                </a:effectLst>
              </a:rPr>
              <a:t>AVERAGE PROGRAMS</a:t>
            </a:r>
            <a:endParaRPr lang="en-IN" sz="28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1928794" y="357166"/>
            <a:ext cx="6357982" cy="71438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p>
            <a:pPr algn="ctr" eaLnBrk="0" fontAlgn="base" hangingPunct="0">
              <a:spcBef>
                <a:spcPts val="1200"/>
              </a:spcBef>
              <a:spcAft>
                <a:spcPct val="0"/>
              </a:spcAft>
            </a:pPr>
            <a:r>
              <a:rPr lang="en-US" sz="2800" b="1" dirty="0" smtClean="0">
                <a:solidFill>
                  <a:srgbClr val="FFFF00"/>
                </a:solidFill>
                <a:effectLst>
                  <a:outerShdw blurRad="38100" dist="38100" dir="2700000" algn="tl">
                    <a:srgbClr val="000000">
                      <a:alpha val="43137"/>
                    </a:srgbClr>
                  </a:outerShdw>
                </a:effectLst>
                <a:ea typeface="Batang" pitchFamily="18" charset="-127"/>
                <a:cs typeface="Arial" pitchFamily="34" charset="0"/>
              </a:rPr>
              <a:t>while loop - programs</a:t>
            </a:r>
            <a:endParaRPr lang="en-US" sz="2800" b="1" dirty="0" smtClean="0">
              <a:solidFill>
                <a:srgbClr val="FFFF00"/>
              </a:solidFill>
              <a:effectLst>
                <a:outerShdw blurRad="38100" dist="38100" dir="2700000" algn="tl">
                  <a:srgbClr val="000000">
                    <a:alpha val="43137"/>
                  </a:srgbClr>
                </a:outerShdw>
              </a:effectLst>
              <a:cs typeface="Arial" pitchFamily="34" charset="0"/>
            </a:endParaRPr>
          </a:p>
        </p:txBody>
      </p:sp>
      <p:sp>
        <p:nvSpPr>
          <p:cNvPr id="56321" name="Rectangle 1"/>
          <p:cNvSpPr>
            <a:spLocks noChangeArrowheads="1"/>
          </p:cNvSpPr>
          <p:nvPr/>
        </p:nvSpPr>
        <p:spPr bwMode="auto">
          <a:xfrm>
            <a:off x="1285852" y="2643182"/>
            <a:ext cx="750099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en-IN" sz="2800" b="1" dirty="0" smtClean="0">
                <a:solidFill>
                  <a:schemeClr val="bg1"/>
                </a:solidFill>
                <a:effectLst>
                  <a:outerShdw blurRad="38100" dist="38100" dir="2700000" algn="tl">
                    <a:srgbClr val="000000">
                      <a:alpha val="43137"/>
                    </a:srgbClr>
                  </a:outerShdw>
                </a:effectLst>
              </a:rPr>
              <a:t>10. Write a PYTHON program to check the entered number is prime or not</a:t>
            </a:r>
          </a:p>
          <a:p>
            <a:pPr lvl="0" algn="just"/>
            <a:r>
              <a:rPr lang="en-IN" sz="2800" b="1" dirty="0" smtClean="0">
                <a:solidFill>
                  <a:schemeClr val="bg1"/>
                </a:solidFill>
                <a:effectLst>
                  <a:outerShdw blurRad="38100" dist="38100" dir="2700000" algn="tl">
                    <a:srgbClr val="000000">
                      <a:alpha val="43137"/>
                    </a:srgbClr>
                  </a:outerShdw>
                </a:effectLst>
              </a:rPr>
              <a:t>11. Write a PYTHON program to find the sum of digits of given number</a:t>
            </a:r>
          </a:p>
          <a:p>
            <a:pPr lvl="0" algn="just"/>
            <a:r>
              <a:rPr lang="en-IN" sz="2800" b="1" dirty="0" smtClean="0">
                <a:solidFill>
                  <a:schemeClr val="bg1"/>
                </a:solidFill>
                <a:effectLst>
                  <a:outerShdw blurRad="38100" dist="38100" dir="2700000" algn="tl">
                    <a:srgbClr val="000000">
                      <a:alpha val="43137"/>
                    </a:srgbClr>
                  </a:outerShdw>
                </a:effectLst>
              </a:rPr>
              <a:t>12. Write a PYTHON program to check the entered  number is palindrome or not</a:t>
            </a:r>
          </a:p>
          <a:p>
            <a:pPr lvl="0" algn="just"/>
            <a:r>
              <a:rPr lang="en-IN" sz="2800" b="1" dirty="0" smtClean="0">
                <a:solidFill>
                  <a:schemeClr val="bg1"/>
                </a:solidFill>
                <a:effectLst>
                  <a:outerShdw blurRad="38100" dist="38100" dir="2700000" algn="tl">
                    <a:srgbClr val="000000">
                      <a:alpha val="43137"/>
                    </a:srgbClr>
                  </a:outerShdw>
                </a:effectLst>
              </a:rPr>
              <a:t>13. Write a PYTHON program to reverse the given number.</a:t>
            </a:r>
          </a:p>
        </p:txBody>
      </p:sp>
      <p:sp>
        <p:nvSpPr>
          <p:cNvPr id="4" name="Rectangle 3"/>
          <p:cNvSpPr/>
          <p:nvPr/>
        </p:nvSpPr>
        <p:spPr>
          <a:xfrm>
            <a:off x="1285852" y="1357298"/>
            <a:ext cx="6072230"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IN" sz="2800" b="1" dirty="0" smtClean="0">
                <a:effectLst>
                  <a:outerShdw blurRad="38100" dist="38100" dir="2700000" algn="tl">
                    <a:srgbClr val="000000">
                      <a:alpha val="43137"/>
                    </a:srgbClr>
                  </a:outerShdw>
                </a:effectLst>
              </a:rPr>
              <a:t>ABOVE AVERAGE  &amp; HOTS PROGRAMS</a:t>
            </a:r>
            <a:endParaRPr lang="en-IN" sz="28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1928794" y="357166"/>
            <a:ext cx="6357982" cy="71438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p>
            <a:pPr algn="ctr" eaLnBrk="0" fontAlgn="base" hangingPunct="0">
              <a:spcBef>
                <a:spcPts val="1200"/>
              </a:spcBef>
              <a:spcAft>
                <a:spcPct val="0"/>
              </a:spcAft>
            </a:pPr>
            <a:r>
              <a:rPr lang="en-US" sz="2800" b="1" dirty="0" smtClean="0">
                <a:solidFill>
                  <a:srgbClr val="FFFF00"/>
                </a:solidFill>
                <a:effectLst>
                  <a:outerShdw blurRad="38100" dist="38100" dir="2700000" algn="tl">
                    <a:srgbClr val="000000">
                      <a:alpha val="43137"/>
                    </a:srgbClr>
                  </a:outerShdw>
                </a:effectLst>
                <a:ea typeface="Batang" pitchFamily="18" charset="-127"/>
                <a:cs typeface="Arial" pitchFamily="34" charset="0"/>
              </a:rPr>
              <a:t>while loop - programs</a:t>
            </a:r>
            <a:endParaRPr lang="en-US" sz="2800" b="1" dirty="0" smtClean="0">
              <a:solidFill>
                <a:srgbClr val="FFFF00"/>
              </a:solidFill>
              <a:effectLst>
                <a:outerShdw blurRad="38100" dist="38100" dir="2700000" algn="tl">
                  <a:srgbClr val="000000">
                    <a:alpha val="43137"/>
                  </a:srgbClr>
                </a:outerShdw>
              </a:effectLst>
              <a:cs typeface="Arial" pitchFamily="34" charset="0"/>
            </a:endParaRPr>
          </a:p>
        </p:txBody>
      </p:sp>
      <p:sp>
        <p:nvSpPr>
          <p:cNvPr id="56321" name="Rectangle 1"/>
          <p:cNvSpPr>
            <a:spLocks noChangeArrowheads="1"/>
          </p:cNvSpPr>
          <p:nvPr/>
        </p:nvSpPr>
        <p:spPr bwMode="auto">
          <a:xfrm>
            <a:off x="1357290" y="2571744"/>
            <a:ext cx="750099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en-IN" sz="2800" b="1" dirty="0" smtClean="0">
                <a:solidFill>
                  <a:schemeClr val="bg1"/>
                </a:solidFill>
                <a:effectLst>
                  <a:outerShdw blurRad="38100" dist="38100" dir="2700000" algn="tl">
                    <a:srgbClr val="000000">
                      <a:alpha val="43137"/>
                    </a:srgbClr>
                  </a:outerShdw>
                </a:effectLst>
              </a:rPr>
              <a:t>14. Write a PYTHON program to print the multiplication table</a:t>
            </a:r>
          </a:p>
          <a:p>
            <a:pPr lvl="0" algn="just"/>
            <a:r>
              <a:rPr lang="en-IN" sz="2800" b="1" dirty="0" smtClean="0">
                <a:solidFill>
                  <a:schemeClr val="bg1"/>
                </a:solidFill>
                <a:effectLst>
                  <a:outerShdw blurRad="38100" dist="38100" dir="2700000" algn="tl">
                    <a:srgbClr val="000000">
                      <a:alpha val="43137"/>
                    </a:srgbClr>
                  </a:outerShdw>
                </a:effectLst>
              </a:rPr>
              <a:t>15. Write a PYTHON program to print the largest of n numbers</a:t>
            </a:r>
          </a:p>
          <a:p>
            <a:pPr lvl="0" algn="just"/>
            <a:r>
              <a:rPr lang="en-IN" sz="2800" b="1" dirty="0" smtClean="0">
                <a:solidFill>
                  <a:schemeClr val="bg1"/>
                </a:solidFill>
                <a:effectLst>
                  <a:outerShdw blurRad="38100" dist="38100" dir="2700000" algn="tl">
                    <a:srgbClr val="000000">
                      <a:alpha val="43137"/>
                    </a:srgbClr>
                  </a:outerShdw>
                </a:effectLst>
              </a:rPr>
              <a:t>16. Write a PYTHON program to print smallest of n numbers</a:t>
            </a:r>
          </a:p>
          <a:p>
            <a:pPr marL="0" marR="0" lvl="0" indent="0" algn="just" defTabSz="914400" rtl="0" eaLnBrk="0" fontAlgn="base" latinLnBrk="0" hangingPunct="0">
              <a:lnSpc>
                <a:spcPct val="100000"/>
              </a:lnSpc>
              <a:spcBef>
                <a:spcPct val="0"/>
              </a:spcBef>
              <a:spcAft>
                <a:spcPct val="0"/>
              </a:spcAft>
              <a:buClrTx/>
              <a:buSzTx/>
              <a:tabLst/>
            </a:pP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cs typeface="Arial" pitchFamily="34" charset="0"/>
            </a:endParaRPr>
          </a:p>
        </p:txBody>
      </p:sp>
      <p:sp>
        <p:nvSpPr>
          <p:cNvPr id="4" name="Rectangle 3"/>
          <p:cNvSpPr/>
          <p:nvPr/>
        </p:nvSpPr>
        <p:spPr>
          <a:xfrm>
            <a:off x="1285852" y="1357298"/>
            <a:ext cx="6072230"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IN" sz="2800" b="1" dirty="0" smtClean="0">
                <a:effectLst>
                  <a:outerShdw blurRad="38100" dist="38100" dir="2700000" algn="tl">
                    <a:srgbClr val="000000">
                      <a:alpha val="43137"/>
                    </a:srgbClr>
                  </a:outerShdw>
                </a:effectLst>
              </a:rPr>
              <a:t>ABOVE AVERAGE  &amp; HOTS PROGRAMS</a:t>
            </a:r>
            <a:endParaRPr lang="en-IN" sz="28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928794" y="3357562"/>
            <a:ext cx="6357982" cy="785818"/>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algn="ctr" eaLnBrk="0" fontAlgn="base" hangingPunct="0">
              <a:spcBef>
                <a:spcPts val="1200"/>
              </a:spcBef>
              <a:spcAft>
                <a:spcPct val="0"/>
              </a:spcAft>
            </a:pPr>
            <a:r>
              <a:rPr lang="en-US" sz="2800" b="1" dirty="0" smtClean="0">
                <a:solidFill>
                  <a:schemeClr val="tx1"/>
                </a:solidFill>
                <a:effectLst>
                  <a:outerShdw blurRad="38100" dist="38100" dir="2700000" algn="tl">
                    <a:srgbClr val="000000">
                      <a:alpha val="43137"/>
                    </a:srgbClr>
                  </a:outerShdw>
                </a:effectLst>
                <a:ea typeface="Batang" pitchFamily="18" charset="-127"/>
                <a:cs typeface="Arial" pitchFamily="34" charset="0"/>
              </a:rPr>
              <a:t>for LOOP</a:t>
            </a:r>
            <a:endParaRPr lang="en-US" sz="2800" b="1" dirty="0" smtClean="0">
              <a:solidFill>
                <a:schemeClr val="tx1"/>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2000232" y="428604"/>
            <a:ext cx="6357982" cy="71438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algn="ctr" eaLnBrk="0" fontAlgn="base" hangingPunct="0">
              <a:spcBef>
                <a:spcPts val="1200"/>
              </a:spcBef>
              <a:spcAft>
                <a:spcPct val="0"/>
              </a:spcAft>
            </a:pPr>
            <a:r>
              <a:rPr lang="en-US" sz="2800" b="1" dirty="0" smtClean="0">
                <a:solidFill>
                  <a:schemeClr val="tx1"/>
                </a:solidFill>
                <a:effectLst>
                  <a:outerShdw blurRad="38100" dist="38100" dir="2700000" algn="tl">
                    <a:srgbClr val="000000">
                      <a:alpha val="43137"/>
                    </a:srgbClr>
                  </a:outerShdw>
                </a:effectLst>
                <a:ea typeface="Batang" pitchFamily="18" charset="-127"/>
                <a:cs typeface="Arial" pitchFamily="34" charset="0"/>
              </a:rPr>
              <a:t>for LOOP</a:t>
            </a:r>
            <a:endParaRPr lang="en-US" sz="2800" b="1" dirty="0" smtClean="0">
              <a:solidFill>
                <a:schemeClr val="tx1"/>
              </a:solidFill>
              <a:effectLst>
                <a:outerShdw blurRad="38100" dist="38100" dir="2700000" algn="tl">
                  <a:srgbClr val="000000">
                    <a:alpha val="43137"/>
                  </a:srgbClr>
                </a:outerShdw>
              </a:effectLst>
              <a:cs typeface="Arial" pitchFamily="34" charset="0"/>
            </a:endParaRPr>
          </a:p>
        </p:txBody>
      </p:sp>
      <p:sp>
        <p:nvSpPr>
          <p:cNvPr id="3" name="Rectangle 2"/>
          <p:cNvSpPr/>
          <p:nvPr/>
        </p:nvSpPr>
        <p:spPr>
          <a:xfrm>
            <a:off x="1571604" y="1643050"/>
            <a:ext cx="7215238" cy="4647426"/>
          </a:xfrm>
          <a:prstGeom prst="rect">
            <a:avLst/>
          </a:prstGeom>
        </p:spPr>
        <p:txBody>
          <a:bodyPr wrap="square">
            <a:spAutoFit/>
          </a:bodyPr>
          <a:lstStyle/>
          <a:p>
            <a:pPr algn="just"/>
            <a:r>
              <a:rPr lang="en-IN" sz="2800" b="1" dirty="0" smtClean="0">
                <a:solidFill>
                  <a:schemeClr val="bg1"/>
                </a:solidFill>
                <a:effectLst>
                  <a:outerShdw blurRad="38100" dist="38100" dir="2700000" algn="tl">
                    <a:srgbClr val="000000">
                      <a:alpha val="43137"/>
                    </a:srgbClr>
                  </a:outerShdw>
                </a:effectLst>
              </a:rPr>
              <a:t>	Python’s for-loop syntax is a more convenient alternative to a while loop when iterating through a series of elements. The for-loop syntax can be used on any type of iterable structure, such as a list, tuple str, set, dict, or file</a:t>
            </a:r>
          </a:p>
          <a:p>
            <a:pPr algn="just"/>
            <a:r>
              <a:rPr lang="en-IN" sz="2800" b="1" dirty="0" smtClean="0">
                <a:solidFill>
                  <a:srgbClr val="FFC000"/>
                </a:solidFill>
                <a:effectLst>
                  <a:outerShdw blurRad="38100" dist="38100" dir="2700000" algn="tl">
                    <a:srgbClr val="000000">
                      <a:alpha val="43137"/>
                    </a:srgbClr>
                  </a:outerShdw>
                </a:effectLst>
              </a:rPr>
              <a:t>Syntax or general format of for loop is,</a:t>
            </a:r>
          </a:p>
          <a:p>
            <a:pPr algn="just"/>
            <a:r>
              <a:rPr lang="en-IN" sz="2800" b="1" dirty="0" smtClean="0">
                <a:solidFill>
                  <a:schemeClr val="bg1"/>
                </a:solidFill>
                <a:effectLst>
                  <a:outerShdw blurRad="38100" dist="38100" dir="2700000" algn="tl">
                    <a:srgbClr val="000000">
                      <a:alpha val="43137"/>
                    </a:srgbClr>
                  </a:outerShdw>
                </a:effectLst>
              </a:rPr>
              <a:t>	</a:t>
            </a:r>
          </a:p>
          <a:p>
            <a:pPr algn="just"/>
            <a:r>
              <a:rPr lang="en-IN" sz="2800" b="1" dirty="0" smtClean="0">
                <a:solidFill>
                  <a:schemeClr val="bg1"/>
                </a:solidFill>
                <a:effectLst>
                  <a:outerShdw blurRad="38100" dist="38100" dir="2700000" algn="tl">
                    <a:srgbClr val="000000">
                      <a:alpha val="43137"/>
                    </a:srgbClr>
                  </a:outerShdw>
                </a:effectLst>
              </a:rPr>
              <a:t>	</a:t>
            </a:r>
            <a:r>
              <a:rPr lang="en-IN" sz="3200" b="1" dirty="0" smtClean="0">
                <a:solidFill>
                  <a:srgbClr val="FFFF00"/>
                </a:solidFill>
                <a:effectLst>
                  <a:outerShdw blurRad="38100" dist="38100" dir="2700000" algn="tl">
                    <a:srgbClr val="000000">
                      <a:alpha val="43137"/>
                    </a:srgbClr>
                  </a:outerShdw>
                </a:effectLst>
              </a:rPr>
              <a:t>for element in iterable:</a:t>
            </a:r>
          </a:p>
          <a:p>
            <a:pPr algn="just"/>
            <a:r>
              <a:rPr lang="en-IN" sz="3200" b="1" dirty="0" smtClean="0">
                <a:solidFill>
                  <a:srgbClr val="FFFF00"/>
                </a:solidFill>
                <a:effectLst>
                  <a:outerShdw blurRad="38100" dist="38100" dir="2700000" algn="tl">
                    <a:srgbClr val="000000">
                      <a:alpha val="43137"/>
                    </a:srgbClr>
                  </a:outerShdw>
                </a:effectLst>
              </a:rPr>
              <a:t>	      body </a:t>
            </a:r>
            <a:endParaRPr lang="en-IN"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2000232" y="428604"/>
            <a:ext cx="6357982" cy="71438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algn="ctr" eaLnBrk="0" fontAlgn="base" hangingPunct="0">
              <a:spcBef>
                <a:spcPts val="1200"/>
              </a:spcBef>
              <a:spcAft>
                <a:spcPct val="0"/>
              </a:spcAft>
            </a:pPr>
            <a:r>
              <a:rPr lang="en-US" sz="2800" b="1" dirty="0" smtClean="0">
                <a:solidFill>
                  <a:schemeClr val="tx1"/>
                </a:solidFill>
                <a:effectLst>
                  <a:outerShdw blurRad="38100" dist="38100" dir="2700000" algn="tl">
                    <a:srgbClr val="000000">
                      <a:alpha val="43137"/>
                    </a:srgbClr>
                  </a:outerShdw>
                </a:effectLst>
                <a:ea typeface="Batang" pitchFamily="18" charset="-127"/>
                <a:cs typeface="Arial" pitchFamily="34" charset="0"/>
              </a:rPr>
              <a:t>for LOOP</a:t>
            </a:r>
            <a:endParaRPr lang="en-US" sz="2800" b="1" dirty="0" smtClean="0">
              <a:solidFill>
                <a:schemeClr val="tx1"/>
              </a:solidFill>
              <a:effectLst>
                <a:outerShdw blurRad="38100" dist="38100" dir="2700000" algn="tl">
                  <a:srgbClr val="000000">
                    <a:alpha val="43137"/>
                  </a:srgbClr>
                </a:outerShdw>
              </a:effectLst>
              <a:cs typeface="Arial" pitchFamily="34" charset="0"/>
            </a:endParaRPr>
          </a:p>
        </p:txBody>
      </p:sp>
      <p:sp>
        <p:nvSpPr>
          <p:cNvPr id="3" name="Rectangle 2"/>
          <p:cNvSpPr/>
          <p:nvPr/>
        </p:nvSpPr>
        <p:spPr>
          <a:xfrm>
            <a:off x="1571604" y="1643050"/>
            <a:ext cx="7215238" cy="4647426"/>
          </a:xfrm>
          <a:prstGeom prst="rect">
            <a:avLst/>
          </a:prstGeom>
        </p:spPr>
        <p:txBody>
          <a:bodyPr wrap="square">
            <a:spAutoFit/>
          </a:bodyPr>
          <a:lstStyle/>
          <a:p>
            <a:pPr algn="just"/>
            <a:r>
              <a:rPr lang="en-IN" sz="2800" b="1" dirty="0" smtClean="0">
                <a:solidFill>
                  <a:schemeClr val="bg1"/>
                </a:solidFill>
                <a:effectLst>
                  <a:outerShdw blurRad="38100" dist="38100" dir="2700000" algn="tl">
                    <a:srgbClr val="000000">
                      <a:alpha val="43137"/>
                    </a:srgbClr>
                  </a:outerShdw>
                </a:effectLst>
              </a:rPr>
              <a:t>	Python’s for-loop syntax is a more convenient alternative to a while loop when iterating through a series of elements. The for-loop syntax can be used on any type of iterable structure, such as a list, tuple str, set, dict, or file</a:t>
            </a:r>
          </a:p>
          <a:p>
            <a:pPr algn="just"/>
            <a:r>
              <a:rPr lang="en-IN" sz="2800" b="1" dirty="0" smtClean="0">
                <a:solidFill>
                  <a:srgbClr val="FFC000"/>
                </a:solidFill>
                <a:effectLst>
                  <a:outerShdw blurRad="38100" dist="38100" dir="2700000" algn="tl">
                    <a:srgbClr val="000000">
                      <a:alpha val="43137"/>
                    </a:srgbClr>
                  </a:outerShdw>
                </a:effectLst>
              </a:rPr>
              <a:t>Syntax or general format of for loop is,</a:t>
            </a:r>
          </a:p>
          <a:p>
            <a:pPr algn="just"/>
            <a:r>
              <a:rPr lang="en-IN" sz="2800" b="1" dirty="0" smtClean="0">
                <a:solidFill>
                  <a:schemeClr val="bg1"/>
                </a:solidFill>
                <a:effectLst>
                  <a:outerShdw blurRad="38100" dist="38100" dir="2700000" algn="tl">
                    <a:srgbClr val="000000">
                      <a:alpha val="43137"/>
                    </a:srgbClr>
                  </a:outerShdw>
                </a:effectLst>
              </a:rPr>
              <a:t>	</a:t>
            </a:r>
          </a:p>
          <a:p>
            <a:pPr algn="just"/>
            <a:r>
              <a:rPr lang="en-IN" sz="2800" b="1" dirty="0" smtClean="0">
                <a:solidFill>
                  <a:schemeClr val="bg1"/>
                </a:solidFill>
                <a:effectLst>
                  <a:outerShdw blurRad="38100" dist="38100" dir="2700000" algn="tl">
                    <a:srgbClr val="000000">
                      <a:alpha val="43137"/>
                    </a:srgbClr>
                  </a:outerShdw>
                </a:effectLst>
              </a:rPr>
              <a:t>	</a:t>
            </a:r>
            <a:r>
              <a:rPr lang="en-IN" sz="3200" b="1" dirty="0" smtClean="0">
                <a:solidFill>
                  <a:srgbClr val="FFFF00"/>
                </a:solidFill>
                <a:effectLst>
                  <a:outerShdw blurRad="38100" dist="38100" dir="2700000" algn="tl">
                    <a:srgbClr val="000000">
                      <a:alpha val="43137"/>
                    </a:srgbClr>
                  </a:outerShdw>
                </a:effectLst>
              </a:rPr>
              <a:t>for element in iterable:</a:t>
            </a:r>
          </a:p>
          <a:p>
            <a:pPr algn="just"/>
            <a:r>
              <a:rPr lang="en-IN" sz="3200" b="1" dirty="0" smtClean="0">
                <a:solidFill>
                  <a:srgbClr val="FFFF00"/>
                </a:solidFill>
                <a:effectLst>
                  <a:outerShdw blurRad="38100" dist="38100" dir="2700000" algn="tl">
                    <a:srgbClr val="000000">
                      <a:alpha val="43137"/>
                    </a:srgbClr>
                  </a:outerShdw>
                </a:effectLst>
              </a:rPr>
              <a:t>	      body </a:t>
            </a:r>
            <a:endParaRPr lang="en-IN"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2000232" y="428604"/>
            <a:ext cx="6357982" cy="71438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algn="ctr" eaLnBrk="0" fontAlgn="base" hangingPunct="0">
              <a:spcBef>
                <a:spcPts val="1200"/>
              </a:spcBef>
              <a:spcAft>
                <a:spcPct val="0"/>
              </a:spcAft>
            </a:pPr>
            <a:r>
              <a:rPr lang="en-US" sz="2800" b="1" dirty="0" smtClean="0">
                <a:solidFill>
                  <a:schemeClr val="tx1"/>
                </a:solidFill>
                <a:effectLst>
                  <a:outerShdw blurRad="38100" dist="38100" dir="2700000" algn="tl">
                    <a:srgbClr val="000000">
                      <a:alpha val="43137"/>
                    </a:srgbClr>
                  </a:outerShdw>
                </a:effectLst>
                <a:ea typeface="Batang" pitchFamily="18" charset="-127"/>
                <a:cs typeface="Arial" pitchFamily="34" charset="0"/>
              </a:rPr>
              <a:t>for LOOP</a:t>
            </a:r>
            <a:endParaRPr lang="en-US" sz="2800" b="1" dirty="0" smtClean="0">
              <a:solidFill>
                <a:schemeClr val="tx1"/>
              </a:solidFill>
              <a:effectLst>
                <a:outerShdw blurRad="38100" dist="38100" dir="2700000" algn="tl">
                  <a:srgbClr val="000000">
                    <a:alpha val="43137"/>
                  </a:srgbClr>
                </a:outerShdw>
              </a:effectLst>
              <a:cs typeface="Arial" pitchFamily="34" charset="0"/>
            </a:endParaRPr>
          </a:p>
        </p:txBody>
      </p:sp>
      <p:pic>
        <p:nvPicPr>
          <p:cNvPr id="66562" name="Picture 2"/>
          <p:cNvPicPr>
            <a:picLocks noChangeAspect="1" noChangeArrowheads="1"/>
          </p:cNvPicPr>
          <p:nvPr/>
        </p:nvPicPr>
        <p:blipFill>
          <a:blip r:embed="rId3" cstate="print"/>
          <a:srcRect l="43924" t="8789" r="24780" b="58984"/>
          <a:stretch>
            <a:fillRect/>
          </a:stretch>
        </p:blipFill>
        <p:spPr bwMode="auto">
          <a:xfrm>
            <a:off x="785786" y="1428736"/>
            <a:ext cx="5305895" cy="3071834"/>
          </a:xfrm>
          <a:prstGeom prst="rect">
            <a:avLst/>
          </a:prstGeom>
          <a:noFill/>
          <a:ln w="9525">
            <a:noFill/>
            <a:miter lim="800000"/>
            <a:headEnd/>
            <a:tailEnd/>
          </a:ln>
          <a:effectLst/>
        </p:spPr>
      </p:pic>
      <p:pic>
        <p:nvPicPr>
          <p:cNvPr id="66563" name="Picture 3"/>
          <p:cNvPicPr>
            <a:picLocks noChangeAspect="1" noChangeArrowheads="1"/>
          </p:cNvPicPr>
          <p:nvPr/>
        </p:nvPicPr>
        <p:blipFill>
          <a:blip r:embed="rId4" cstate="print"/>
          <a:srcRect l="56040" t="18750" r="24743" b="40234"/>
          <a:stretch>
            <a:fillRect/>
          </a:stretch>
        </p:blipFill>
        <p:spPr bwMode="auto">
          <a:xfrm>
            <a:off x="6286512" y="3900490"/>
            <a:ext cx="2286016" cy="2743219"/>
          </a:xfrm>
          <a:prstGeom prst="rect">
            <a:avLst/>
          </a:prstGeom>
          <a:noFill/>
          <a:ln w="9525">
            <a:noFill/>
            <a:miter lim="800000"/>
            <a:headEnd/>
            <a:tailEnd/>
          </a:ln>
          <a:effectLst/>
        </p:spPr>
      </p:pic>
      <p:sp>
        <p:nvSpPr>
          <p:cNvPr id="6" name="Explosion 2 5"/>
          <p:cNvSpPr/>
          <p:nvPr/>
        </p:nvSpPr>
        <p:spPr>
          <a:xfrm>
            <a:off x="1500166" y="4714884"/>
            <a:ext cx="3857652" cy="1928826"/>
          </a:xfrm>
          <a:prstGeom prst="irregularSeal2">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2800" b="1" dirty="0" smtClean="0">
                <a:solidFill>
                  <a:schemeClr val="tx1"/>
                </a:solidFill>
                <a:effectLst>
                  <a:outerShdw blurRad="38100" dist="38100" dir="2700000" algn="tl">
                    <a:srgbClr val="000000">
                      <a:alpha val="43137"/>
                    </a:srgbClr>
                  </a:outerShdw>
                </a:effectLst>
                <a:cs typeface="Aharoni" pitchFamily="2" charset="-79"/>
              </a:rPr>
              <a:t>OUTPUT</a:t>
            </a:r>
            <a:endParaRPr lang="en-IN" sz="2800" b="1" dirty="0">
              <a:solidFill>
                <a:schemeClr val="tx1"/>
              </a:solidFill>
              <a:effectLst>
                <a:outerShdw blurRad="38100" dist="38100" dir="2700000" algn="tl">
                  <a:srgbClr val="000000">
                    <a:alpha val="43137"/>
                  </a:srgbClr>
                </a:outerShdw>
              </a:effectLst>
              <a:cs typeface="Aharoni" pitchFamily="2" charset="-79"/>
            </a:endParaRPr>
          </a:p>
        </p:txBody>
      </p:sp>
      <p:sp>
        <p:nvSpPr>
          <p:cNvPr id="7" name="Right Arrow 6"/>
          <p:cNvSpPr/>
          <p:nvPr/>
        </p:nvSpPr>
        <p:spPr>
          <a:xfrm>
            <a:off x="4714876" y="5643578"/>
            <a:ext cx="1285884" cy="42862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8" name="Rectangle 7"/>
          <p:cNvSpPr/>
          <p:nvPr/>
        </p:nvSpPr>
        <p:spPr>
          <a:xfrm>
            <a:off x="6215074" y="1571612"/>
            <a:ext cx="2714644" cy="1815882"/>
          </a:xfrm>
          <a:prstGeom prst="rect">
            <a:avLst/>
          </a:prstGeom>
        </p:spPr>
        <p:txBody>
          <a:bodyPr wrap="square">
            <a:spAutoFit/>
          </a:bodyPr>
          <a:lstStyle/>
          <a:p>
            <a:pPr algn="just"/>
            <a:r>
              <a:rPr lang="en-IN" sz="2800" b="1" dirty="0" smtClean="0">
                <a:solidFill>
                  <a:schemeClr val="bg1"/>
                </a:solidFill>
                <a:effectLst>
                  <a:outerShdw blurRad="38100" dist="38100" dir="2700000" algn="tl">
                    <a:srgbClr val="000000">
                      <a:alpha val="43137"/>
                    </a:srgbClr>
                  </a:outerShdw>
                </a:effectLst>
              </a:rPr>
              <a:t>Till the list exhaust for loop will continue to execute.</a:t>
            </a:r>
            <a:endParaRPr lang="en-IN"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928794" y="2643182"/>
            <a:ext cx="6357982" cy="71438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algn="ctr" eaLnBrk="0" fontAlgn="base" hangingPunct="0">
              <a:spcBef>
                <a:spcPts val="1200"/>
              </a:spcBef>
              <a:spcAft>
                <a:spcPct val="0"/>
              </a:spcAft>
            </a:pPr>
            <a:r>
              <a:rPr lang="en-US" sz="2800" b="1" dirty="0" smtClean="0">
                <a:solidFill>
                  <a:schemeClr val="tx1"/>
                </a:solidFill>
                <a:effectLst>
                  <a:outerShdw blurRad="38100" dist="38100" dir="2700000" algn="tl">
                    <a:srgbClr val="000000">
                      <a:alpha val="43137"/>
                    </a:srgbClr>
                  </a:outerShdw>
                </a:effectLst>
                <a:ea typeface="Batang" pitchFamily="18" charset="-127"/>
                <a:cs typeface="Arial" pitchFamily="34" charset="0"/>
              </a:rPr>
              <a:t>for LOOP</a:t>
            </a:r>
            <a:endParaRPr lang="en-US" sz="2800" b="1" dirty="0" smtClean="0">
              <a:solidFill>
                <a:schemeClr val="tx1"/>
              </a:solidFill>
              <a:effectLst>
                <a:outerShdw blurRad="38100" dist="38100" dir="2700000" algn="tl">
                  <a:srgbClr val="000000">
                    <a:alpha val="43137"/>
                  </a:srgbClr>
                </a:outerShdw>
              </a:effectLst>
              <a:cs typeface="Arial" pitchFamily="34" charset="0"/>
            </a:endParaRPr>
          </a:p>
        </p:txBody>
      </p:sp>
      <p:sp>
        <p:nvSpPr>
          <p:cNvPr id="9" name="Title 1"/>
          <p:cNvSpPr txBox="1">
            <a:spLocks/>
          </p:cNvSpPr>
          <p:nvPr/>
        </p:nvSpPr>
        <p:spPr>
          <a:xfrm>
            <a:off x="2000232" y="3714752"/>
            <a:ext cx="6357982" cy="71438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algn="ctr" eaLnBrk="0" fontAlgn="base" hangingPunct="0">
              <a:spcBef>
                <a:spcPts val="1200"/>
              </a:spcBef>
              <a:spcAft>
                <a:spcPct val="0"/>
              </a:spcAft>
            </a:pPr>
            <a:r>
              <a:rPr lang="en-US" sz="2800" b="1" dirty="0" smtClean="0">
                <a:solidFill>
                  <a:schemeClr val="tx1"/>
                </a:solidFill>
                <a:effectLst>
                  <a:outerShdw blurRad="38100" dist="38100" dir="2700000" algn="tl">
                    <a:srgbClr val="000000">
                      <a:alpha val="43137"/>
                    </a:srgbClr>
                  </a:outerShdw>
                </a:effectLst>
                <a:ea typeface="Batang" pitchFamily="18" charset="-127"/>
                <a:cs typeface="Arial" pitchFamily="34" charset="0"/>
              </a:rPr>
              <a:t>range KEYWORD</a:t>
            </a:r>
            <a:endParaRPr lang="en-US" sz="2800" b="1" dirty="0" smtClean="0">
              <a:solidFill>
                <a:schemeClr val="tx1"/>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571604" y="285728"/>
            <a:ext cx="6357982" cy="71438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algn="ctr" eaLnBrk="0" fontAlgn="base" hangingPunct="0">
              <a:spcBef>
                <a:spcPts val="1200"/>
              </a:spcBef>
              <a:spcAft>
                <a:spcPct val="0"/>
              </a:spcAft>
            </a:pPr>
            <a:r>
              <a:rPr lang="en-US" sz="3600" b="1" dirty="0" smtClean="0">
                <a:solidFill>
                  <a:schemeClr val="tx1"/>
                </a:solidFill>
                <a:effectLst>
                  <a:outerShdw blurRad="38100" dist="38100" dir="2700000" algn="tl">
                    <a:srgbClr val="000000">
                      <a:alpha val="43137"/>
                    </a:srgbClr>
                  </a:outerShdw>
                </a:effectLst>
                <a:ea typeface="Batang" pitchFamily="18" charset="-127"/>
                <a:cs typeface="Arial" pitchFamily="34" charset="0"/>
              </a:rPr>
              <a:t>for LOOP - range KEYWORD</a:t>
            </a:r>
            <a:endParaRPr lang="en-US" sz="3600" b="1" dirty="0" smtClean="0">
              <a:solidFill>
                <a:schemeClr val="tx1"/>
              </a:solidFill>
              <a:effectLst>
                <a:outerShdw blurRad="38100" dist="38100" dir="2700000" algn="tl">
                  <a:srgbClr val="000000">
                    <a:alpha val="43137"/>
                  </a:srgbClr>
                </a:outerShdw>
              </a:effectLst>
              <a:cs typeface="Arial" pitchFamily="34" charset="0"/>
            </a:endParaRPr>
          </a:p>
        </p:txBody>
      </p:sp>
      <p:sp>
        <p:nvSpPr>
          <p:cNvPr id="6" name="Rectangle 5"/>
          <p:cNvSpPr/>
          <p:nvPr/>
        </p:nvSpPr>
        <p:spPr>
          <a:xfrm>
            <a:off x="1714480" y="1714488"/>
            <a:ext cx="6858048" cy="3108543"/>
          </a:xfrm>
          <a:prstGeom prst="rect">
            <a:avLst/>
          </a:prstGeom>
        </p:spPr>
        <p:txBody>
          <a:bodyPr wrap="square">
            <a:spAutoFit/>
          </a:bodyPr>
          <a:lstStyle/>
          <a:p>
            <a:pPr algn="just"/>
            <a:r>
              <a:rPr lang="en-IN" sz="2800" b="1" dirty="0" smtClean="0">
                <a:solidFill>
                  <a:schemeClr val="bg1"/>
                </a:solidFill>
                <a:effectLst>
                  <a:outerShdw blurRad="38100" dist="38100" dir="2700000" algn="tl">
                    <a:srgbClr val="000000">
                      <a:alpha val="43137"/>
                    </a:srgbClr>
                  </a:outerShdw>
                </a:effectLst>
              </a:rPr>
              <a:t>	The range() function returns a sequence of numbers, starting from 0 by default, and increments by 1 (by default), and ends at a specified number.</a:t>
            </a:r>
          </a:p>
          <a:p>
            <a:pPr algn="just"/>
            <a:r>
              <a:rPr lang="en-IN" sz="2800" b="1" dirty="0" smtClean="0">
                <a:solidFill>
                  <a:srgbClr val="FFFF00"/>
                </a:solidFill>
                <a:effectLst>
                  <a:outerShdw blurRad="38100" dist="38100" dir="2700000" algn="tl">
                    <a:srgbClr val="000000">
                      <a:alpha val="43137"/>
                    </a:srgbClr>
                  </a:outerShdw>
                </a:effectLst>
              </a:rPr>
              <a:t>	</a:t>
            </a:r>
          </a:p>
          <a:p>
            <a:pPr algn="just"/>
            <a:r>
              <a:rPr lang="en-IN" sz="2800" b="1" dirty="0" smtClean="0">
                <a:solidFill>
                  <a:srgbClr val="FFFF00"/>
                </a:solidFill>
                <a:effectLst>
                  <a:outerShdw blurRad="38100" dist="38100" dir="2700000" algn="tl">
                    <a:srgbClr val="000000">
                      <a:alpha val="43137"/>
                    </a:srgbClr>
                  </a:outerShdw>
                </a:effectLst>
              </a:rPr>
              <a:t>	range</a:t>
            </a:r>
            <a:r>
              <a:rPr lang="en-IN" sz="2800" b="1" i="1" dirty="0" smtClean="0">
                <a:solidFill>
                  <a:srgbClr val="FFFF00"/>
                </a:solidFill>
                <a:effectLst>
                  <a:outerShdw blurRad="38100" dist="38100" dir="2700000" algn="tl">
                    <a:srgbClr val="000000">
                      <a:alpha val="43137"/>
                    </a:srgbClr>
                  </a:outerShdw>
                </a:effectLst>
              </a:rPr>
              <a:t>(start, stop, step</a:t>
            </a:r>
            <a:r>
              <a:rPr lang="en-IN" sz="2800" b="1" dirty="0" smtClean="0">
                <a:solidFill>
                  <a:srgbClr val="FFFF00"/>
                </a:solidFill>
                <a:effectLst>
                  <a:outerShdw blurRad="38100" dist="38100" dir="2700000" algn="tl">
                    <a:srgbClr val="000000">
                      <a:alpha val="43137"/>
                    </a:srgbClr>
                  </a:outerShdw>
                </a:effectLst>
              </a:rPr>
              <a:t>)</a:t>
            </a:r>
          </a:p>
          <a:p>
            <a:pPr algn="just"/>
            <a:endParaRPr lang="en-IN" sz="2800" dirty="0" smtClean="0"/>
          </a:p>
        </p:txBody>
      </p:sp>
      <p:sp>
        <p:nvSpPr>
          <p:cNvPr id="7" name="Rectangle 6"/>
          <p:cNvSpPr/>
          <p:nvPr/>
        </p:nvSpPr>
        <p:spPr>
          <a:xfrm>
            <a:off x="1214414" y="4929198"/>
            <a:ext cx="3429024" cy="954107"/>
          </a:xfrm>
          <a:prstGeom prst="rect">
            <a:avLst/>
          </a:prstGeom>
        </p:spPr>
        <p:txBody>
          <a:bodyPr wrap="square">
            <a:spAutoFit/>
          </a:bodyPr>
          <a:lstStyle/>
          <a:p>
            <a:r>
              <a:rPr lang="en-IN" sz="2800" b="1" dirty="0" smtClean="0">
                <a:solidFill>
                  <a:schemeClr val="bg1"/>
                </a:solidFill>
                <a:effectLst>
                  <a:outerShdw blurRad="38100" dist="38100" dir="2700000" algn="tl">
                    <a:srgbClr val="000000">
                      <a:alpha val="43137"/>
                    </a:srgbClr>
                  </a:outerShdw>
                </a:effectLst>
              </a:rPr>
              <a:t>for n in range(3,6):</a:t>
            </a:r>
            <a:br>
              <a:rPr lang="en-IN" sz="2800" b="1" dirty="0" smtClean="0">
                <a:solidFill>
                  <a:schemeClr val="bg1"/>
                </a:solidFill>
                <a:effectLst>
                  <a:outerShdw blurRad="38100" dist="38100" dir="2700000" algn="tl">
                    <a:srgbClr val="000000">
                      <a:alpha val="43137"/>
                    </a:srgbClr>
                  </a:outerShdw>
                </a:effectLst>
              </a:rPr>
            </a:br>
            <a:r>
              <a:rPr lang="en-IN" sz="2800" b="1" dirty="0" smtClean="0">
                <a:solidFill>
                  <a:schemeClr val="bg1"/>
                </a:solidFill>
                <a:effectLst>
                  <a:outerShdw blurRad="38100" dist="38100" dir="2700000" algn="tl">
                    <a:srgbClr val="000000">
                      <a:alpha val="43137"/>
                    </a:srgbClr>
                  </a:outerShdw>
                </a:effectLst>
              </a:rPr>
              <a:t>  print(n)</a:t>
            </a:r>
            <a:endParaRPr lang="en-IN" sz="2800" b="1" dirty="0">
              <a:solidFill>
                <a:srgbClr val="FFFF00"/>
              </a:solidFill>
              <a:effectLst>
                <a:outerShdw blurRad="38100" dist="38100" dir="2700000" algn="tl">
                  <a:srgbClr val="000000">
                    <a:alpha val="43137"/>
                  </a:srgbClr>
                </a:outerShdw>
              </a:effectLst>
            </a:endParaRPr>
          </a:p>
        </p:txBody>
      </p:sp>
      <p:sp>
        <p:nvSpPr>
          <p:cNvPr id="8" name="Rectangle 7"/>
          <p:cNvSpPr/>
          <p:nvPr/>
        </p:nvSpPr>
        <p:spPr>
          <a:xfrm>
            <a:off x="6215074" y="4714884"/>
            <a:ext cx="2643206" cy="1384995"/>
          </a:xfrm>
          <a:prstGeom prst="rect">
            <a:avLst/>
          </a:prstGeom>
        </p:spPr>
        <p:txBody>
          <a:bodyPr wrap="square">
            <a:spAutoFit/>
          </a:bodyPr>
          <a:lstStyle/>
          <a:p>
            <a:pPr algn="just"/>
            <a:r>
              <a:rPr lang="en-IN" sz="2800" b="1" dirty="0" smtClean="0">
                <a:solidFill>
                  <a:schemeClr val="bg1"/>
                </a:solidFill>
                <a:effectLst>
                  <a:outerShdw blurRad="38100" dist="38100" dir="2700000" algn="tl">
                    <a:srgbClr val="000000">
                      <a:alpha val="43137"/>
                    </a:srgbClr>
                  </a:outerShdw>
                </a:effectLst>
              </a:rPr>
              <a:t>x = range(3, 6)</a:t>
            </a:r>
          </a:p>
          <a:p>
            <a:r>
              <a:rPr lang="en-IN" sz="2800" b="1" dirty="0" smtClean="0">
                <a:solidFill>
                  <a:schemeClr val="bg1"/>
                </a:solidFill>
                <a:effectLst>
                  <a:outerShdw blurRad="38100" dist="38100" dir="2700000" algn="tl">
                    <a:srgbClr val="000000">
                      <a:alpha val="43137"/>
                    </a:srgbClr>
                  </a:outerShdw>
                </a:effectLst>
              </a:rPr>
              <a:t>for n in x:</a:t>
            </a:r>
            <a:br>
              <a:rPr lang="en-IN" sz="2800" b="1" dirty="0" smtClean="0">
                <a:solidFill>
                  <a:schemeClr val="bg1"/>
                </a:solidFill>
                <a:effectLst>
                  <a:outerShdw blurRad="38100" dist="38100" dir="2700000" algn="tl">
                    <a:srgbClr val="000000">
                      <a:alpha val="43137"/>
                    </a:srgbClr>
                  </a:outerShdw>
                </a:effectLst>
              </a:rPr>
            </a:br>
            <a:r>
              <a:rPr lang="en-IN" sz="2800" b="1" dirty="0" smtClean="0">
                <a:solidFill>
                  <a:schemeClr val="bg1"/>
                </a:solidFill>
                <a:effectLst>
                  <a:outerShdw blurRad="38100" dist="38100" dir="2700000" algn="tl">
                    <a:srgbClr val="000000">
                      <a:alpha val="43137"/>
                    </a:srgbClr>
                  </a:outerShdw>
                </a:effectLst>
              </a:rPr>
              <a:t>  print(n)</a:t>
            </a:r>
            <a:endParaRPr lang="en-IN" sz="2800" b="1" dirty="0">
              <a:solidFill>
                <a:srgbClr val="FFFF00"/>
              </a:solidFill>
              <a:effectLst>
                <a:outerShdw blurRad="38100" dist="38100" dir="2700000" algn="tl">
                  <a:srgbClr val="000000">
                    <a:alpha val="43137"/>
                  </a:srgbClr>
                </a:outerShdw>
              </a:effectLst>
            </a:endParaRPr>
          </a:p>
        </p:txBody>
      </p:sp>
      <p:sp>
        <p:nvSpPr>
          <p:cNvPr id="11" name="Flowchart: Connector 10"/>
          <p:cNvSpPr/>
          <p:nvPr/>
        </p:nvSpPr>
        <p:spPr>
          <a:xfrm>
            <a:off x="4500562" y="4929198"/>
            <a:ext cx="1214446" cy="1143008"/>
          </a:xfrm>
          <a:prstGeom prst="flowChartConnector">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3600" b="1" dirty="0" smtClean="0">
                <a:solidFill>
                  <a:srgbClr val="FFFF00"/>
                </a:solidFill>
                <a:effectLst>
                  <a:outerShdw blurRad="38100" dist="38100" dir="2700000" algn="tl">
                    <a:srgbClr val="000000">
                      <a:alpha val="43137"/>
                    </a:srgbClr>
                  </a:outerShdw>
                </a:effectLst>
              </a:rPr>
              <a:t>OR</a:t>
            </a:r>
            <a:endParaRPr lang="en-IN" sz="36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571604" y="285728"/>
            <a:ext cx="6357982" cy="71438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algn="ctr" eaLnBrk="0" fontAlgn="base" hangingPunct="0">
              <a:spcBef>
                <a:spcPts val="1200"/>
              </a:spcBef>
              <a:spcAft>
                <a:spcPct val="0"/>
              </a:spcAft>
            </a:pPr>
            <a:r>
              <a:rPr lang="en-US" sz="2800" b="1" dirty="0" smtClean="0">
                <a:solidFill>
                  <a:schemeClr val="tx1"/>
                </a:solidFill>
                <a:effectLst>
                  <a:outerShdw blurRad="38100" dist="38100" dir="2700000" algn="tl">
                    <a:srgbClr val="000000">
                      <a:alpha val="43137"/>
                    </a:srgbClr>
                  </a:outerShdw>
                </a:effectLst>
                <a:ea typeface="Batang" pitchFamily="18" charset="-127"/>
                <a:cs typeface="Arial" pitchFamily="34" charset="0"/>
              </a:rPr>
              <a:t>for LOOP - range KEYWORD</a:t>
            </a:r>
            <a:endParaRPr lang="en-US" sz="2800" b="1" dirty="0" smtClean="0">
              <a:solidFill>
                <a:schemeClr val="tx1"/>
              </a:solidFill>
              <a:effectLst>
                <a:outerShdw blurRad="38100" dist="38100" dir="2700000" algn="tl">
                  <a:srgbClr val="000000">
                    <a:alpha val="43137"/>
                  </a:srgbClr>
                </a:outerShdw>
              </a:effectLst>
              <a:cs typeface="Arial" pitchFamily="34" charset="0"/>
            </a:endParaRPr>
          </a:p>
        </p:txBody>
      </p:sp>
      <p:pic>
        <p:nvPicPr>
          <p:cNvPr id="77826" name="Picture 2"/>
          <p:cNvPicPr>
            <a:picLocks noChangeAspect="1" noChangeArrowheads="1"/>
          </p:cNvPicPr>
          <p:nvPr/>
        </p:nvPicPr>
        <p:blipFill>
          <a:blip r:embed="rId3" cstate="print"/>
          <a:srcRect l="48316" t="54687" r="20937" b="15039"/>
          <a:stretch>
            <a:fillRect/>
          </a:stretch>
        </p:blipFill>
        <p:spPr bwMode="auto">
          <a:xfrm>
            <a:off x="1214414" y="1785926"/>
            <a:ext cx="4903873" cy="2714644"/>
          </a:xfrm>
          <a:prstGeom prst="rect">
            <a:avLst/>
          </a:prstGeom>
          <a:noFill/>
          <a:ln w="9525">
            <a:noFill/>
            <a:miter lim="800000"/>
            <a:headEnd/>
            <a:tailEnd/>
          </a:ln>
          <a:effectLst/>
        </p:spPr>
      </p:pic>
      <p:pic>
        <p:nvPicPr>
          <p:cNvPr id="77827" name="Picture 3"/>
          <p:cNvPicPr>
            <a:picLocks noChangeAspect="1" noChangeArrowheads="1"/>
          </p:cNvPicPr>
          <p:nvPr/>
        </p:nvPicPr>
        <p:blipFill>
          <a:blip r:embed="rId3" cstate="print"/>
          <a:srcRect l="49451" t="14844" r="32430" b="48047"/>
          <a:stretch>
            <a:fillRect/>
          </a:stretch>
        </p:blipFill>
        <p:spPr bwMode="auto">
          <a:xfrm>
            <a:off x="6357950" y="3857628"/>
            <a:ext cx="2357454" cy="2714644"/>
          </a:xfrm>
          <a:prstGeom prst="rect">
            <a:avLst/>
          </a:prstGeom>
          <a:noFill/>
          <a:ln w="9525">
            <a:noFill/>
            <a:miter lim="800000"/>
            <a:headEnd/>
            <a:tailEnd/>
          </a:ln>
          <a:effectLst/>
        </p:spPr>
      </p:pic>
      <p:sp>
        <p:nvSpPr>
          <p:cNvPr id="9" name="Flowchart: Connector 8"/>
          <p:cNvSpPr/>
          <p:nvPr/>
        </p:nvSpPr>
        <p:spPr>
          <a:xfrm>
            <a:off x="1500166" y="4857760"/>
            <a:ext cx="2857520" cy="1143008"/>
          </a:xfrm>
          <a:prstGeom prst="flowChartConnector">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3600" b="1" dirty="0" smtClean="0">
                <a:solidFill>
                  <a:srgbClr val="FFFF00"/>
                </a:solidFill>
                <a:effectLst>
                  <a:outerShdw blurRad="38100" dist="38100" dir="2700000" algn="tl">
                    <a:srgbClr val="000000">
                      <a:alpha val="43137"/>
                    </a:srgbClr>
                  </a:outerShdw>
                </a:effectLst>
              </a:rPr>
              <a:t>OUTPUT</a:t>
            </a:r>
            <a:endParaRPr lang="en-IN" sz="3600" b="1" dirty="0">
              <a:solidFill>
                <a:srgbClr val="FFFF00"/>
              </a:solidFill>
              <a:effectLst>
                <a:outerShdw blurRad="38100" dist="38100" dir="2700000" algn="tl">
                  <a:srgbClr val="000000">
                    <a:alpha val="43137"/>
                  </a:srgbClr>
                </a:outerShdw>
              </a:effectLst>
            </a:endParaRPr>
          </a:p>
        </p:txBody>
      </p:sp>
      <p:sp>
        <p:nvSpPr>
          <p:cNvPr id="10" name="Right Arrow 9"/>
          <p:cNvSpPr/>
          <p:nvPr/>
        </p:nvSpPr>
        <p:spPr>
          <a:xfrm>
            <a:off x="4500562" y="5213818"/>
            <a:ext cx="1571636" cy="428628"/>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12" name="Rectangle 11"/>
          <p:cNvSpPr/>
          <p:nvPr/>
        </p:nvSpPr>
        <p:spPr>
          <a:xfrm>
            <a:off x="1142976" y="1142984"/>
            <a:ext cx="6357982" cy="523220"/>
          </a:xfrm>
          <a:prstGeom prst="rect">
            <a:avLst/>
          </a:prstGeom>
        </p:spPr>
        <p:txBody>
          <a:bodyPr wrap="square">
            <a:spAutoFit/>
          </a:bodyPr>
          <a:lstStyle/>
          <a:p>
            <a:pPr algn="just"/>
            <a:r>
              <a:rPr lang="en-US" sz="2800" b="1" dirty="0" smtClean="0">
                <a:solidFill>
                  <a:srgbClr val="FFFF00"/>
                </a:solidFill>
                <a:effectLst>
                  <a:outerShdw blurRad="38100" dist="38100" dir="2700000" algn="tl">
                    <a:srgbClr val="000000">
                      <a:alpha val="43137"/>
                    </a:srgbClr>
                  </a:outerShdw>
                </a:effectLst>
              </a:rPr>
              <a:t>#Generating series of numbers</a:t>
            </a:r>
            <a:endParaRPr lang="en-IN" sz="2800" b="1" dirty="0" smtClean="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214546" y="285728"/>
            <a:ext cx="5786478" cy="785818"/>
          </a:xfrm>
        </p:spPr>
        <p:style>
          <a:lnRef idx="0">
            <a:schemeClr val="accent2"/>
          </a:lnRef>
          <a:fillRef idx="3">
            <a:schemeClr val="accent2"/>
          </a:fillRef>
          <a:effectRef idx="3">
            <a:schemeClr val="accent2"/>
          </a:effectRef>
          <a:fontRef idx="minor">
            <a:schemeClr val="lt1"/>
          </a:fontRef>
        </p:style>
        <p:txBody>
          <a:bodyPr>
            <a:normAutofit/>
          </a:bodyPr>
          <a:lstStyle/>
          <a:p>
            <a:pPr marL="514350" indent="-514350" algn="ctr"/>
            <a:r>
              <a:rPr lang="en-IN" sz="4400" b="1" dirty="0" smtClean="0">
                <a:solidFill>
                  <a:srgbClr val="FFFF00"/>
                </a:solidFill>
                <a:effectLst>
                  <a:outerShdw blurRad="38100" dist="38100" dir="2700000" algn="tl">
                    <a:srgbClr val="000000">
                      <a:alpha val="43137"/>
                    </a:srgbClr>
                  </a:outerShdw>
                </a:effectLst>
              </a:rPr>
              <a:t>LEARNING OUTCOMES</a:t>
            </a:r>
          </a:p>
        </p:txBody>
      </p:sp>
      <p:sp>
        <p:nvSpPr>
          <p:cNvPr id="3" name="Rectangle 2"/>
          <p:cNvSpPr/>
          <p:nvPr/>
        </p:nvSpPr>
        <p:spPr>
          <a:xfrm>
            <a:off x="1285852" y="1643050"/>
            <a:ext cx="7643866" cy="3970318"/>
          </a:xfrm>
          <a:prstGeom prst="rect">
            <a:avLst/>
          </a:prstGeom>
        </p:spPr>
        <p:txBody>
          <a:bodyPr wrap="square">
            <a:spAutoFit/>
          </a:bodyPr>
          <a:lstStyle/>
          <a:p>
            <a:r>
              <a:rPr lang="en-IN" sz="2800" b="1" dirty="0" smtClean="0">
                <a:solidFill>
                  <a:schemeClr val="bg1"/>
                </a:solidFill>
                <a:effectLst>
                  <a:outerShdw blurRad="38100" dist="38100" dir="2700000" algn="tl">
                    <a:srgbClr val="000000">
                      <a:alpha val="43137"/>
                    </a:srgbClr>
                  </a:outerShdw>
                </a:effectLst>
              </a:rPr>
              <a:t>After studying this lesson, students will be able to:</a:t>
            </a:r>
          </a:p>
          <a:p>
            <a:endParaRPr lang="en-IN" sz="2800" b="1" dirty="0" smtClean="0">
              <a:solidFill>
                <a:schemeClr val="bg1"/>
              </a:solidFill>
              <a:effectLst>
                <a:outerShdw blurRad="38100" dist="38100" dir="2700000" algn="tl">
                  <a:srgbClr val="000000">
                    <a:alpha val="43137"/>
                  </a:srgbClr>
                </a:outerShdw>
              </a:effectLst>
            </a:endParaRPr>
          </a:p>
          <a:p>
            <a:pPr>
              <a:buFont typeface="Wingdings" pitchFamily="2" charset="2"/>
              <a:buChar char="ü"/>
            </a:pPr>
            <a:r>
              <a:rPr lang="en-IN" sz="2800" b="1" dirty="0" smtClean="0">
                <a:solidFill>
                  <a:srgbClr val="FFFF00"/>
                </a:solidFill>
                <a:effectLst>
                  <a:outerShdw blurRad="38100" dist="38100" dir="2700000" algn="tl">
                    <a:srgbClr val="000000">
                      <a:alpha val="43137"/>
                    </a:srgbClr>
                  </a:outerShdw>
                </a:effectLst>
              </a:rPr>
              <a:t>Understand the concept and usage of selection and iteration statements.</a:t>
            </a:r>
          </a:p>
          <a:p>
            <a:endParaRPr lang="en-IN" sz="2800" b="1" dirty="0" smtClean="0">
              <a:solidFill>
                <a:srgbClr val="FFFF00"/>
              </a:solidFill>
              <a:effectLst>
                <a:outerShdw blurRad="38100" dist="38100" dir="2700000" algn="tl">
                  <a:srgbClr val="000000">
                    <a:alpha val="43137"/>
                  </a:srgbClr>
                </a:outerShdw>
              </a:effectLst>
            </a:endParaRPr>
          </a:p>
          <a:p>
            <a:pPr algn="just">
              <a:buFont typeface="Wingdings" pitchFamily="2" charset="2"/>
              <a:buChar char="ü"/>
            </a:pPr>
            <a:r>
              <a:rPr lang="en-IN" sz="2800" b="1" dirty="0" smtClean="0">
                <a:solidFill>
                  <a:srgbClr val="FFFF00"/>
                </a:solidFill>
                <a:effectLst>
                  <a:outerShdw blurRad="38100" dist="38100" dir="2700000" algn="tl">
                    <a:srgbClr val="000000">
                      <a:alpha val="43137"/>
                    </a:srgbClr>
                  </a:outerShdw>
                </a:effectLst>
              </a:rPr>
              <a:t>Know various types of loops available in Python.</a:t>
            </a:r>
          </a:p>
          <a:p>
            <a:pPr algn="just"/>
            <a:endParaRPr lang="en-IN" sz="2800" b="1" dirty="0" smtClean="0">
              <a:solidFill>
                <a:srgbClr val="FFFF00"/>
              </a:solidFill>
              <a:effectLst>
                <a:outerShdw blurRad="38100" dist="38100" dir="2700000" algn="tl">
                  <a:srgbClr val="000000">
                    <a:alpha val="43137"/>
                  </a:srgbClr>
                </a:outerShdw>
              </a:effectLst>
            </a:endParaRPr>
          </a:p>
          <a:p>
            <a:pPr algn="just">
              <a:buFont typeface="Wingdings" pitchFamily="2" charset="2"/>
              <a:buChar char="ü"/>
            </a:pPr>
            <a:r>
              <a:rPr lang="en-IN" sz="2800" b="1" dirty="0" smtClean="0">
                <a:solidFill>
                  <a:srgbClr val="FFFF00"/>
                </a:solidFill>
                <a:effectLst>
                  <a:outerShdw blurRad="38100" dist="38100" dir="2700000" algn="tl">
                    <a:srgbClr val="000000">
                      <a:alpha val="43137"/>
                    </a:srgbClr>
                  </a:outerShdw>
                </a:effectLst>
              </a:rPr>
              <a:t>Analyze the problem, decide and evaluate conditions.</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571604" y="285728"/>
            <a:ext cx="6357982" cy="71438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algn="ctr" eaLnBrk="0" fontAlgn="base" hangingPunct="0">
              <a:spcBef>
                <a:spcPts val="1200"/>
              </a:spcBef>
              <a:spcAft>
                <a:spcPct val="0"/>
              </a:spcAft>
            </a:pPr>
            <a:r>
              <a:rPr lang="en-US" sz="2800" b="1" dirty="0" smtClean="0">
                <a:solidFill>
                  <a:schemeClr val="tx1"/>
                </a:solidFill>
                <a:effectLst>
                  <a:outerShdw blurRad="38100" dist="38100" dir="2700000" algn="tl">
                    <a:srgbClr val="000000">
                      <a:alpha val="43137"/>
                    </a:srgbClr>
                  </a:outerShdw>
                </a:effectLst>
                <a:ea typeface="Batang" pitchFamily="18" charset="-127"/>
                <a:cs typeface="Arial" pitchFamily="34" charset="0"/>
              </a:rPr>
              <a:t>for LOOP - range KEYWORD</a:t>
            </a:r>
            <a:endParaRPr lang="en-US" sz="2800" b="1" dirty="0" smtClean="0">
              <a:solidFill>
                <a:schemeClr val="tx1"/>
              </a:solidFill>
              <a:effectLst>
                <a:outerShdw blurRad="38100" dist="38100" dir="2700000" algn="tl">
                  <a:srgbClr val="000000">
                    <a:alpha val="43137"/>
                  </a:srgbClr>
                </a:outerShdw>
              </a:effectLst>
              <a:cs typeface="Arial" pitchFamily="34" charset="0"/>
            </a:endParaRPr>
          </a:p>
        </p:txBody>
      </p:sp>
      <p:sp>
        <p:nvSpPr>
          <p:cNvPr id="9" name="Flowchart: Connector 8"/>
          <p:cNvSpPr/>
          <p:nvPr/>
        </p:nvSpPr>
        <p:spPr>
          <a:xfrm>
            <a:off x="1500166" y="4857760"/>
            <a:ext cx="2857520" cy="1143008"/>
          </a:xfrm>
          <a:prstGeom prst="flowChartConnector">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3600" b="1" dirty="0" smtClean="0">
                <a:solidFill>
                  <a:srgbClr val="FFFF00"/>
                </a:solidFill>
                <a:effectLst>
                  <a:outerShdw blurRad="38100" dist="38100" dir="2700000" algn="tl">
                    <a:srgbClr val="000000">
                      <a:alpha val="43137"/>
                    </a:srgbClr>
                  </a:outerShdw>
                </a:effectLst>
              </a:rPr>
              <a:t>OUTPUT</a:t>
            </a:r>
            <a:endParaRPr lang="en-IN" sz="3600" b="1" dirty="0">
              <a:solidFill>
                <a:srgbClr val="FFFF00"/>
              </a:solidFill>
              <a:effectLst>
                <a:outerShdw blurRad="38100" dist="38100" dir="2700000" algn="tl">
                  <a:srgbClr val="000000">
                    <a:alpha val="43137"/>
                  </a:srgbClr>
                </a:outerShdw>
              </a:effectLst>
            </a:endParaRPr>
          </a:p>
        </p:txBody>
      </p:sp>
      <p:sp>
        <p:nvSpPr>
          <p:cNvPr id="10" name="Right Arrow 9"/>
          <p:cNvSpPr/>
          <p:nvPr/>
        </p:nvSpPr>
        <p:spPr>
          <a:xfrm>
            <a:off x="4500562" y="5214950"/>
            <a:ext cx="1571636" cy="428628"/>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pic>
        <p:nvPicPr>
          <p:cNvPr id="78850" name="Picture 2"/>
          <p:cNvPicPr>
            <a:picLocks noChangeAspect="1" noChangeArrowheads="1"/>
          </p:cNvPicPr>
          <p:nvPr/>
        </p:nvPicPr>
        <p:blipFill>
          <a:blip r:embed="rId3" cstate="print"/>
          <a:srcRect l="47218" t="51758" r="21486" b="17969"/>
          <a:stretch>
            <a:fillRect/>
          </a:stretch>
        </p:blipFill>
        <p:spPr bwMode="auto">
          <a:xfrm>
            <a:off x="1500166" y="1714488"/>
            <a:ext cx="4597381" cy="2500330"/>
          </a:xfrm>
          <a:prstGeom prst="rect">
            <a:avLst/>
          </a:prstGeom>
          <a:noFill/>
          <a:ln w="9525">
            <a:noFill/>
            <a:miter lim="800000"/>
            <a:headEnd/>
            <a:tailEnd/>
          </a:ln>
          <a:effectLst/>
        </p:spPr>
      </p:pic>
      <p:pic>
        <p:nvPicPr>
          <p:cNvPr id="78851" name="Picture 3"/>
          <p:cNvPicPr>
            <a:picLocks noChangeAspect="1" noChangeArrowheads="1"/>
          </p:cNvPicPr>
          <p:nvPr/>
        </p:nvPicPr>
        <p:blipFill>
          <a:blip r:embed="rId4" cstate="print"/>
          <a:srcRect l="47767" t="6836" r="34663" b="59961"/>
          <a:stretch>
            <a:fillRect/>
          </a:stretch>
        </p:blipFill>
        <p:spPr bwMode="auto">
          <a:xfrm>
            <a:off x="6286512" y="4143380"/>
            <a:ext cx="2286016" cy="2428892"/>
          </a:xfrm>
          <a:prstGeom prst="rect">
            <a:avLst/>
          </a:prstGeom>
          <a:noFill/>
          <a:ln w="9525">
            <a:noFill/>
            <a:miter lim="800000"/>
            <a:headEnd/>
            <a:tailEnd/>
          </a:ln>
          <a:effectLst/>
        </p:spPr>
      </p:pic>
      <p:sp>
        <p:nvSpPr>
          <p:cNvPr id="11" name="Rectangle 10"/>
          <p:cNvSpPr/>
          <p:nvPr/>
        </p:nvSpPr>
        <p:spPr>
          <a:xfrm>
            <a:off x="1428728" y="1071546"/>
            <a:ext cx="6357982" cy="523220"/>
          </a:xfrm>
          <a:prstGeom prst="rect">
            <a:avLst/>
          </a:prstGeom>
        </p:spPr>
        <p:txBody>
          <a:bodyPr wrap="square">
            <a:spAutoFit/>
          </a:bodyPr>
          <a:lstStyle/>
          <a:p>
            <a:pPr algn="just"/>
            <a:r>
              <a:rPr lang="en-US" sz="2800" b="1" dirty="0" smtClean="0">
                <a:solidFill>
                  <a:srgbClr val="FFFF00"/>
                </a:solidFill>
                <a:effectLst>
                  <a:outerShdw blurRad="38100" dist="38100" dir="2700000" algn="tl">
                    <a:srgbClr val="000000">
                      <a:alpha val="43137"/>
                    </a:srgbClr>
                  </a:outerShdw>
                </a:effectLst>
              </a:rPr>
              <a:t>#Generating even numbers</a:t>
            </a:r>
            <a:endParaRPr lang="en-IN" sz="2800" b="1" dirty="0" smtClean="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2071670" y="3071810"/>
            <a:ext cx="6357982" cy="71438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algn="ctr" eaLnBrk="0" fontAlgn="base" hangingPunct="0">
              <a:spcBef>
                <a:spcPts val="1200"/>
              </a:spcBef>
              <a:spcAft>
                <a:spcPct val="0"/>
              </a:spcAft>
            </a:pPr>
            <a:r>
              <a:rPr lang="en-US" sz="2800" b="1" dirty="0" smtClean="0">
                <a:solidFill>
                  <a:schemeClr val="tx1"/>
                </a:solidFill>
                <a:effectLst>
                  <a:outerShdw blurRad="38100" dist="38100" dir="2700000" algn="tl">
                    <a:srgbClr val="000000">
                      <a:alpha val="43137"/>
                    </a:srgbClr>
                  </a:outerShdw>
                </a:effectLst>
                <a:ea typeface="Batang" pitchFamily="18" charset="-127"/>
                <a:cs typeface="Arial" pitchFamily="34" charset="0"/>
              </a:rPr>
              <a:t>for LOOP – </a:t>
            </a:r>
            <a:r>
              <a:rPr lang="en-US" sz="2800" b="1" dirty="0" err="1" smtClean="0">
                <a:solidFill>
                  <a:schemeClr val="tx1"/>
                </a:solidFill>
                <a:effectLst>
                  <a:outerShdw blurRad="38100" dist="38100" dir="2700000" algn="tl">
                    <a:srgbClr val="000000">
                      <a:alpha val="43137"/>
                    </a:srgbClr>
                  </a:outerShdw>
                </a:effectLst>
                <a:ea typeface="Batang" pitchFamily="18" charset="-127"/>
                <a:cs typeface="Arial" pitchFamily="34" charset="0"/>
              </a:rPr>
              <a:t>len</a:t>
            </a:r>
            <a:r>
              <a:rPr lang="en-US" sz="2800" b="1" dirty="0" smtClean="0">
                <a:solidFill>
                  <a:schemeClr val="tx1"/>
                </a:solidFill>
                <a:effectLst>
                  <a:outerShdw blurRad="38100" dist="38100" dir="2700000" algn="tl">
                    <a:srgbClr val="000000">
                      <a:alpha val="43137"/>
                    </a:srgbClr>
                  </a:outerShdw>
                </a:effectLst>
                <a:ea typeface="Batang" pitchFamily="18" charset="-127"/>
                <a:cs typeface="Arial" pitchFamily="34" charset="0"/>
              </a:rPr>
              <a:t>() FUNCTION</a:t>
            </a:r>
            <a:endParaRPr lang="en-US" sz="2800" b="1" dirty="0" smtClean="0">
              <a:solidFill>
                <a:schemeClr val="tx1"/>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571604" y="285728"/>
            <a:ext cx="6357982" cy="71438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algn="ctr" eaLnBrk="0" fontAlgn="base" hangingPunct="0">
              <a:spcBef>
                <a:spcPts val="1200"/>
              </a:spcBef>
              <a:spcAft>
                <a:spcPct val="0"/>
              </a:spcAft>
            </a:pPr>
            <a:r>
              <a:rPr lang="en-US" sz="2800" b="1" dirty="0" smtClean="0">
                <a:solidFill>
                  <a:schemeClr val="tx1"/>
                </a:solidFill>
                <a:effectLst>
                  <a:outerShdw blurRad="38100" dist="38100" dir="2700000" algn="tl">
                    <a:srgbClr val="000000">
                      <a:alpha val="43137"/>
                    </a:srgbClr>
                  </a:outerShdw>
                </a:effectLst>
                <a:ea typeface="Batang" pitchFamily="18" charset="-127"/>
                <a:cs typeface="Arial" pitchFamily="34" charset="0"/>
              </a:rPr>
              <a:t>for LOOP - range KEYWORD</a:t>
            </a:r>
            <a:endParaRPr lang="en-US" sz="2800" b="1" dirty="0" smtClean="0">
              <a:solidFill>
                <a:schemeClr val="tx1"/>
              </a:solidFill>
              <a:effectLst>
                <a:outerShdw blurRad="38100" dist="38100" dir="2700000" algn="tl">
                  <a:srgbClr val="000000">
                    <a:alpha val="43137"/>
                  </a:srgbClr>
                </a:outerShdw>
              </a:effectLst>
              <a:cs typeface="Arial" pitchFamily="34" charset="0"/>
            </a:endParaRPr>
          </a:p>
        </p:txBody>
      </p:sp>
      <p:sp>
        <p:nvSpPr>
          <p:cNvPr id="10" name="Right Arrow 9"/>
          <p:cNvSpPr/>
          <p:nvPr/>
        </p:nvSpPr>
        <p:spPr>
          <a:xfrm>
            <a:off x="4357686" y="5214950"/>
            <a:ext cx="1571636" cy="428628"/>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11" name="Rectangle 10"/>
          <p:cNvSpPr/>
          <p:nvPr/>
        </p:nvSpPr>
        <p:spPr>
          <a:xfrm>
            <a:off x="1428728" y="1071546"/>
            <a:ext cx="6357982" cy="523220"/>
          </a:xfrm>
          <a:prstGeom prst="rect">
            <a:avLst/>
          </a:prstGeom>
        </p:spPr>
        <p:txBody>
          <a:bodyPr wrap="square">
            <a:spAutoFit/>
          </a:bodyPr>
          <a:lstStyle/>
          <a:p>
            <a:pPr algn="just"/>
            <a:r>
              <a:rPr lang="en-US" sz="2800" b="1" dirty="0" smtClean="0">
                <a:solidFill>
                  <a:srgbClr val="FFFF00"/>
                </a:solidFill>
                <a:effectLst>
                  <a:outerShdw blurRad="38100" dist="38100" dir="2700000" algn="tl">
                    <a:srgbClr val="000000">
                      <a:alpha val="43137"/>
                    </a:srgbClr>
                  </a:outerShdw>
                </a:effectLst>
              </a:rPr>
              <a:t># print string character by character</a:t>
            </a:r>
            <a:endParaRPr lang="en-IN" sz="2800" b="1" dirty="0" smtClean="0">
              <a:solidFill>
                <a:srgbClr val="FFFF00"/>
              </a:solidFill>
              <a:effectLst>
                <a:outerShdw blurRad="38100" dist="38100" dir="2700000" algn="tl">
                  <a:srgbClr val="000000">
                    <a:alpha val="43137"/>
                  </a:srgbClr>
                </a:outerShdw>
              </a:effectLst>
            </a:endParaRPr>
          </a:p>
        </p:txBody>
      </p:sp>
      <p:pic>
        <p:nvPicPr>
          <p:cNvPr id="79874" name="Picture 2"/>
          <p:cNvPicPr>
            <a:picLocks noChangeAspect="1" noChangeArrowheads="1"/>
          </p:cNvPicPr>
          <p:nvPr/>
        </p:nvPicPr>
        <p:blipFill>
          <a:blip r:embed="rId3" cstate="print"/>
          <a:srcRect l="40629" t="31250" r="28624" b="31641"/>
          <a:stretch>
            <a:fillRect/>
          </a:stretch>
        </p:blipFill>
        <p:spPr bwMode="auto">
          <a:xfrm>
            <a:off x="1714480" y="1714488"/>
            <a:ext cx="4211082" cy="2857520"/>
          </a:xfrm>
          <a:prstGeom prst="rect">
            <a:avLst/>
          </a:prstGeom>
          <a:noFill/>
          <a:ln w="9525">
            <a:noFill/>
            <a:miter lim="800000"/>
            <a:headEnd/>
            <a:tailEnd/>
          </a:ln>
          <a:effectLst/>
        </p:spPr>
      </p:pic>
      <p:pic>
        <p:nvPicPr>
          <p:cNvPr id="79875" name="Picture 3"/>
          <p:cNvPicPr>
            <a:picLocks noChangeAspect="1" noChangeArrowheads="1"/>
          </p:cNvPicPr>
          <p:nvPr/>
        </p:nvPicPr>
        <p:blipFill>
          <a:blip r:embed="rId3" cstate="print"/>
          <a:srcRect l="75256" t="26562" r="1683" b="30469"/>
          <a:stretch>
            <a:fillRect/>
          </a:stretch>
        </p:blipFill>
        <p:spPr bwMode="auto">
          <a:xfrm>
            <a:off x="6000760" y="3071810"/>
            <a:ext cx="3000396" cy="3143272"/>
          </a:xfrm>
          <a:prstGeom prst="rect">
            <a:avLst/>
          </a:prstGeom>
          <a:noFill/>
          <a:ln w="9525">
            <a:noFill/>
            <a:miter lim="800000"/>
            <a:headEnd/>
            <a:tailEnd/>
          </a:ln>
          <a:effectLst/>
        </p:spPr>
      </p:pic>
      <p:sp>
        <p:nvSpPr>
          <p:cNvPr id="8" name="5-Point Star 7"/>
          <p:cNvSpPr/>
          <p:nvPr/>
        </p:nvSpPr>
        <p:spPr>
          <a:xfrm>
            <a:off x="1000100" y="4429132"/>
            <a:ext cx="3357586" cy="2000264"/>
          </a:xfrm>
          <a:prstGeom prst="star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400" b="1" u="sng" dirty="0" smtClean="0">
                <a:solidFill>
                  <a:srgbClr val="FFFF00"/>
                </a:solidFill>
                <a:effectLst>
                  <a:outerShdw blurRad="38100" dist="38100" dir="2700000" algn="tl">
                    <a:srgbClr val="000000">
                      <a:alpha val="43137"/>
                    </a:srgbClr>
                  </a:outerShdw>
                </a:effectLst>
              </a:rPr>
              <a:t>OUTPUT</a:t>
            </a:r>
          </a:p>
          <a:p>
            <a:pPr algn="ctr"/>
            <a:endParaRPr lang="en-IN" dirty="0"/>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857356" y="3286124"/>
            <a:ext cx="6357982" cy="71438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algn="ctr" eaLnBrk="0" fontAlgn="base" hangingPunct="0">
              <a:spcBef>
                <a:spcPts val="1200"/>
              </a:spcBef>
              <a:spcAft>
                <a:spcPct val="0"/>
              </a:spcAft>
            </a:pPr>
            <a:r>
              <a:rPr lang="en-US" sz="2800" b="1" dirty="0" smtClean="0">
                <a:solidFill>
                  <a:schemeClr val="tx1"/>
                </a:solidFill>
                <a:effectLst>
                  <a:outerShdw blurRad="38100" dist="38100" dir="2700000" algn="tl">
                    <a:srgbClr val="000000">
                      <a:alpha val="43137"/>
                    </a:srgbClr>
                  </a:outerShdw>
                </a:effectLst>
                <a:ea typeface="Batang" pitchFamily="18" charset="-127"/>
                <a:cs typeface="Arial" pitchFamily="34" charset="0"/>
              </a:rPr>
              <a:t>else statement in loop</a:t>
            </a:r>
            <a:endParaRPr lang="en-US" sz="2800" b="1" dirty="0" smtClean="0">
              <a:solidFill>
                <a:schemeClr val="tx1"/>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2071670" y="357166"/>
            <a:ext cx="6357982" cy="71438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algn="ctr" eaLnBrk="0" fontAlgn="base" hangingPunct="0">
              <a:spcBef>
                <a:spcPts val="1200"/>
              </a:spcBef>
              <a:spcAft>
                <a:spcPct val="0"/>
              </a:spcAft>
            </a:pPr>
            <a:r>
              <a:rPr lang="en-US" sz="2800" b="1" dirty="0" smtClean="0">
                <a:solidFill>
                  <a:schemeClr val="tx1"/>
                </a:solidFill>
                <a:effectLst>
                  <a:outerShdw blurRad="38100" dist="38100" dir="2700000" algn="tl">
                    <a:srgbClr val="000000">
                      <a:alpha val="43137"/>
                    </a:srgbClr>
                  </a:outerShdw>
                </a:effectLst>
                <a:ea typeface="Batang" pitchFamily="18" charset="-127"/>
                <a:cs typeface="Arial" pitchFamily="34" charset="0"/>
              </a:rPr>
              <a:t>else statement in loop</a:t>
            </a:r>
            <a:endParaRPr lang="en-US" sz="2800" b="1" dirty="0" smtClean="0">
              <a:solidFill>
                <a:schemeClr val="tx1"/>
              </a:solidFill>
              <a:effectLst>
                <a:outerShdw blurRad="38100" dist="38100" dir="2700000" algn="tl">
                  <a:srgbClr val="000000">
                    <a:alpha val="43137"/>
                  </a:srgbClr>
                </a:outerShdw>
              </a:effectLst>
              <a:cs typeface="Arial" pitchFamily="34" charset="0"/>
            </a:endParaRPr>
          </a:p>
        </p:txBody>
      </p:sp>
      <p:sp>
        <p:nvSpPr>
          <p:cNvPr id="3" name="Rectangle 2"/>
          <p:cNvSpPr/>
          <p:nvPr/>
        </p:nvSpPr>
        <p:spPr>
          <a:xfrm>
            <a:off x="1428728" y="1468882"/>
            <a:ext cx="7429552" cy="1384995"/>
          </a:xfrm>
          <a:prstGeom prst="rect">
            <a:avLst/>
          </a:prstGeom>
        </p:spPr>
        <p:txBody>
          <a:bodyPr wrap="square">
            <a:spAutoFit/>
          </a:bodyPr>
          <a:lstStyle/>
          <a:p>
            <a:pPr algn="just"/>
            <a:r>
              <a:rPr lang="en-US" sz="2800" b="1" dirty="0" smtClean="0">
                <a:solidFill>
                  <a:schemeClr val="bg1"/>
                </a:solidFill>
                <a:effectLst>
                  <a:outerShdw blurRad="38100" dist="38100" dir="2700000" algn="tl">
                    <a:srgbClr val="000000">
                      <a:alpha val="43137"/>
                    </a:srgbClr>
                  </a:outerShdw>
                </a:effectLst>
              </a:rPr>
              <a:t>	else can be used in  for and while loops the else body will be executed as and when the loop’s conditional expression evaluates to false</a:t>
            </a:r>
            <a:endParaRPr lang="en-IN" sz="2800" b="1" dirty="0" smtClean="0">
              <a:solidFill>
                <a:schemeClr val="bg1"/>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4" cstate="print"/>
          <a:srcRect l="43375" t="9765" r="17642" b="53125"/>
          <a:stretch>
            <a:fillRect/>
          </a:stretch>
        </p:blipFill>
        <p:spPr bwMode="auto">
          <a:xfrm>
            <a:off x="170740" y="3214686"/>
            <a:ext cx="5606003" cy="3000396"/>
          </a:xfrm>
          <a:prstGeom prst="rect">
            <a:avLst/>
          </a:prstGeom>
          <a:noFill/>
          <a:ln w="9525">
            <a:noFill/>
            <a:miter lim="800000"/>
            <a:headEnd/>
            <a:tailEnd/>
          </a:ln>
          <a:effectLst/>
        </p:spPr>
      </p:pic>
      <p:pic>
        <p:nvPicPr>
          <p:cNvPr id="3075" name="Picture 3"/>
          <p:cNvPicPr>
            <a:picLocks noChangeAspect="1" noChangeArrowheads="1"/>
          </p:cNvPicPr>
          <p:nvPr/>
        </p:nvPicPr>
        <p:blipFill>
          <a:blip r:embed="rId5" cstate="print"/>
          <a:srcRect l="42862" t="47070" r="29136" b="6054"/>
          <a:stretch>
            <a:fillRect/>
          </a:stretch>
        </p:blipFill>
        <p:spPr bwMode="auto">
          <a:xfrm>
            <a:off x="5857884" y="3643314"/>
            <a:ext cx="3112043" cy="2928982"/>
          </a:xfrm>
          <a:prstGeom prst="rect">
            <a:avLst/>
          </a:prstGeom>
          <a:noFill/>
          <a:ln w="9525">
            <a:noFill/>
            <a:miter lim="800000"/>
            <a:headEnd/>
            <a:tailEnd/>
          </a:ln>
          <a:effectLst/>
        </p:spPr>
      </p:pic>
      <p:sp>
        <p:nvSpPr>
          <p:cNvPr id="6" name="Rounded Rectangle 5"/>
          <p:cNvSpPr/>
          <p:nvPr/>
        </p:nvSpPr>
        <p:spPr>
          <a:xfrm>
            <a:off x="6215074" y="3027136"/>
            <a:ext cx="2357454" cy="50006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800" b="1" dirty="0" smtClean="0"/>
              <a:t>OUTPUT</a:t>
            </a:r>
            <a:endParaRPr lang="en-IN" b="1" dirty="0"/>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itle 1"/>
          <p:cNvSpPr txBox="1">
            <a:spLocks/>
          </p:cNvSpPr>
          <p:nvPr/>
        </p:nvSpPr>
        <p:spPr>
          <a:xfrm>
            <a:off x="1928794" y="3000372"/>
            <a:ext cx="6357982" cy="785818"/>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p>
            <a:pPr algn="ctr" eaLnBrk="0" fontAlgn="base" hangingPunct="0">
              <a:spcBef>
                <a:spcPts val="1200"/>
              </a:spcBef>
              <a:spcAft>
                <a:spcPct val="0"/>
              </a:spcAft>
            </a:pPr>
            <a:r>
              <a:rPr lang="en-US" sz="2800" b="1" dirty="0" smtClean="0">
                <a:solidFill>
                  <a:srgbClr val="FFFF00"/>
                </a:solidFill>
                <a:effectLst>
                  <a:outerShdw blurRad="38100" dist="38100" dir="2700000" algn="tl">
                    <a:srgbClr val="000000">
                      <a:alpha val="43137"/>
                    </a:srgbClr>
                  </a:outerShdw>
                </a:effectLst>
                <a:ea typeface="Batang" pitchFamily="18" charset="-127"/>
                <a:cs typeface="Arial" pitchFamily="34" charset="0"/>
              </a:rPr>
              <a:t>for loop - Programs</a:t>
            </a:r>
            <a:endParaRPr lang="en-US" sz="2800" b="1" dirty="0" smtClean="0">
              <a:solidFill>
                <a:srgbClr val="FFFF00"/>
              </a:solidFill>
              <a:effectLst>
                <a:outerShdw blurRad="38100" dist="38100" dir="2700000" algn="tl">
                  <a:srgbClr val="000000">
                    <a:alpha val="43137"/>
                  </a:srgbClr>
                </a:outerShdw>
              </a:effectLst>
              <a:cs typeface="Arial" pitchFamily="34" charset="0"/>
            </a:endParaRPr>
          </a:p>
        </p:txBody>
      </p:sp>
      <p:sp>
        <p:nvSpPr>
          <p:cNvPr id="12" name="Title 1"/>
          <p:cNvSpPr txBox="1">
            <a:spLocks/>
          </p:cNvSpPr>
          <p:nvPr/>
        </p:nvSpPr>
        <p:spPr>
          <a:xfrm>
            <a:off x="1928794" y="3929066"/>
            <a:ext cx="6357982" cy="785818"/>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p>
            <a:pPr algn="ctr"/>
            <a:r>
              <a:rPr lang="en-US" sz="2800" b="1" dirty="0" smtClean="0">
                <a:solidFill>
                  <a:srgbClr val="FFFF00"/>
                </a:solidFill>
                <a:effectLst>
                  <a:outerShdw blurRad="38100" dist="38100" dir="2700000" algn="tl">
                    <a:srgbClr val="000000">
                      <a:alpha val="43137"/>
                    </a:srgbClr>
                  </a:outerShdw>
                </a:effectLst>
                <a:ea typeface="Batang" pitchFamily="18" charset="-127"/>
                <a:cs typeface="Arial" pitchFamily="34" charset="0"/>
              </a:rPr>
              <a:t>Class work / Home Work</a:t>
            </a:r>
            <a:endParaRPr lang="en-IN" sz="2800" dirty="0"/>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itle 1"/>
          <p:cNvSpPr txBox="1">
            <a:spLocks/>
          </p:cNvSpPr>
          <p:nvPr/>
        </p:nvSpPr>
        <p:spPr>
          <a:xfrm>
            <a:off x="1142976" y="285728"/>
            <a:ext cx="7500990" cy="785818"/>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eaLnBrk="0" fontAlgn="base" hangingPunct="0">
              <a:spcBef>
                <a:spcPts val="1200"/>
              </a:spcBef>
              <a:spcAft>
                <a:spcPct val="0"/>
              </a:spcAft>
            </a:pPr>
            <a:r>
              <a:rPr lang="en-US" sz="2800" b="1" dirty="0" smtClean="0">
                <a:solidFill>
                  <a:srgbClr val="FFFF00"/>
                </a:solidFill>
                <a:effectLst>
                  <a:outerShdw blurRad="38100" dist="38100" dir="2700000" algn="tl">
                    <a:srgbClr val="000000">
                      <a:alpha val="43137"/>
                    </a:srgbClr>
                  </a:outerShdw>
                </a:effectLst>
                <a:ea typeface="Batang" pitchFamily="18" charset="-127"/>
                <a:cs typeface="Arial" pitchFamily="34" charset="0"/>
              </a:rPr>
              <a:t>for loop – Programs - Class work / Home Work</a:t>
            </a:r>
            <a:endParaRPr lang="en-US" sz="2800" b="1" dirty="0" smtClean="0">
              <a:solidFill>
                <a:srgbClr val="FFFF00"/>
              </a:solidFill>
              <a:effectLst>
                <a:outerShdw blurRad="38100" dist="38100" dir="2700000" algn="tl">
                  <a:srgbClr val="000000">
                    <a:alpha val="43137"/>
                  </a:srgbClr>
                </a:outerShdw>
              </a:effectLst>
              <a:cs typeface="Arial" pitchFamily="34" charset="0"/>
            </a:endParaRPr>
          </a:p>
        </p:txBody>
      </p:sp>
      <p:sp>
        <p:nvSpPr>
          <p:cNvPr id="1025" name="Rectangle 1"/>
          <p:cNvSpPr>
            <a:spLocks noChangeArrowheads="1"/>
          </p:cNvSpPr>
          <p:nvPr/>
        </p:nvSpPr>
        <p:spPr bwMode="auto">
          <a:xfrm>
            <a:off x="1142976" y="1928802"/>
            <a:ext cx="7786742"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en-US" sz="2800" b="1" i="0" u="none" strike="noStrike" cap="none" normalizeH="0" baseline="0" dirty="0" smtClean="0">
                <a:ln>
                  <a:noFill/>
                </a:ln>
                <a:solidFill>
                  <a:srgbClr val="FFFF00"/>
                </a:solidFill>
                <a:effectLst>
                  <a:outerShdw blurRad="38100" dist="38100" dir="2700000" algn="tl">
                    <a:srgbClr val="000000">
                      <a:alpha val="43137"/>
                    </a:srgbClr>
                  </a:outerShdw>
                </a:effectLst>
                <a:ea typeface="Times New Roman" pitchFamily="18" charset="0"/>
                <a:cs typeface="Times New Roman" pitchFamily="18" charset="0"/>
              </a:rPr>
              <a:t>1. Write a PYTHON program to print the natural numbers up to n</a:t>
            </a:r>
            <a:endParaRPr kumimoji="0" lang="en-US" sz="2800" b="1" i="0" u="none" strike="noStrike" cap="none" normalizeH="0" baseline="0" dirty="0" smtClean="0">
              <a:ln>
                <a:noFill/>
              </a:ln>
              <a:solidFill>
                <a:srgbClr val="FFFF00"/>
              </a:solidFill>
              <a:effectLst>
                <a:outerShdw blurRad="38100" dist="38100" dir="2700000" algn="tl">
                  <a:srgbClr val="000000">
                    <a:alpha val="43137"/>
                  </a:srgbClr>
                </a:outerShdw>
              </a:effectLst>
              <a:cs typeface="Arial" pitchFamily="34" charset="0"/>
            </a:endParaRPr>
          </a:p>
          <a:p>
            <a:pPr algn="just" eaLnBrk="0" fontAlgn="base" hangingPunct="0">
              <a:spcBef>
                <a:spcPct val="0"/>
              </a:spcBef>
              <a:spcAft>
                <a:spcPct val="0"/>
              </a:spcAf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ea typeface="Times New Roman" pitchFamily="18" charset="0"/>
                <a:cs typeface="Times New Roman" pitchFamily="18" charset="0"/>
              </a:rPr>
              <a:t>2. Write a PYTHON program to print even numbers up to n</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cs typeface="Arial" pitchFamily="34" charset="0"/>
            </a:endParaRPr>
          </a:p>
          <a:p>
            <a:pPr algn="just" eaLnBrk="0" fontAlgn="base" hangingPunct="0">
              <a:spcBef>
                <a:spcPct val="0"/>
              </a:spcBef>
              <a:spcAft>
                <a:spcPct val="0"/>
              </a:spcAft>
            </a:pPr>
            <a:r>
              <a:rPr kumimoji="0" lang="en-US" sz="2800" b="1" i="0" u="none" strike="noStrike" cap="none" normalizeH="0" baseline="0" dirty="0" smtClean="0">
                <a:ln>
                  <a:noFill/>
                </a:ln>
                <a:solidFill>
                  <a:srgbClr val="FFFF00"/>
                </a:solidFill>
                <a:effectLst>
                  <a:outerShdw blurRad="38100" dist="38100" dir="2700000" algn="tl">
                    <a:srgbClr val="000000">
                      <a:alpha val="43137"/>
                    </a:srgbClr>
                  </a:outerShdw>
                </a:effectLst>
                <a:ea typeface="Times New Roman" pitchFamily="18" charset="0"/>
                <a:cs typeface="Times New Roman" pitchFamily="18" charset="0"/>
              </a:rPr>
              <a:t>3. Write a PYTHON program to print odd numbers up to n</a:t>
            </a:r>
            <a:endParaRPr kumimoji="0" lang="en-US" sz="2800" b="1" i="0" u="none" strike="noStrike" cap="none" normalizeH="0" baseline="0" dirty="0" smtClean="0">
              <a:ln>
                <a:noFill/>
              </a:ln>
              <a:solidFill>
                <a:srgbClr val="FFFF00"/>
              </a:solidFill>
              <a:effectLst>
                <a:outerShdw blurRad="38100" dist="38100" dir="2700000" algn="tl">
                  <a:srgbClr val="000000">
                    <a:alpha val="43137"/>
                  </a:srgbClr>
                </a:outerShdw>
              </a:effectLst>
              <a:cs typeface="Arial" pitchFamily="34" charset="0"/>
            </a:endParaRPr>
          </a:p>
          <a:p>
            <a:pPr algn="just" eaLnBrk="0" fontAlgn="base" hangingPunct="0">
              <a:spcBef>
                <a:spcPct val="0"/>
              </a:spcBef>
              <a:spcAft>
                <a:spcPct val="0"/>
              </a:spcAf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ea typeface="Times New Roman" pitchFamily="18" charset="0"/>
                <a:cs typeface="Times New Roman" pitchFamily="18" charset="0"/>
              </a:rPr>
              <a:t>4. Write a PYTHON program that prints       1 2 4 8 16 32 … n</a:t>
            </a:r>
            <a:r>
              <a:rPr kumimoji="0" lang="en-US" sz="2800" b="1" i="0" u="none" strike="noStrike" cap="none" normalizeH="0" baseline="30000" dirty="0" smtClean="0">
                <a:ln>
                  <a:noFill/>
                </a:ln>
                <a:solidFill>
                  <a:schemeClr val="bg1"/>
                </a:solidFill>
                <a:effectLst>
                  <a:outerShdw blurRad="38100" dist="38100" dir="2700000" algn="tl">
                    <a:srgbClr val="000000">
                      <a:alpha val="43137"/>
                    </a:srgbClr>
                  </a:outerShdw>
                </a:effectLst>
                <a:ea typeface="Times New Roman" pitchFamily="18" charset="0"/>
                <a:cs typeface="Times New Roman" pitchFamily="18" charset="0"/>
              </a:rPr>
              <a:t>2</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cs typeface="Arial" pitchFamily="34" charset="0"/>
            </a:endParaRPr>
          </a:p>
          <a:p>
            <a:pPr algn="just" eaLnBrk="0" fontAlgn="base" hangingPunct="0">
              <a:spcBef>
                <a:spcPct val="0"/>
              </a:spcBef>
              <a:spcAft>
                <a:spcPct val="0"/>
              </a:spcAft>
            </a:pPr>
            <a:r>
              <a:rPr kumimoji="0" lang="en-US" sz="2800" b="1" i="0" u="none" strike="noStrike" cap="none" normalizeH="0" baseline="0" dirty="0" smtClean="0">
                <a:ln>
                  <a:noFill/>
                </a:ln>
                <a:solidFill>
                  <a:srgbClr val="FFFF00"/>
                </a:solidFill>
                <a:effectLst>
                  <a:outerShdw blurRad="38100" dist="38100" dir="2700000" algn="tl">
                    <a:srgbClr val="000000">
                      <a:alpha val="43137"/>
                    </a:srgbClr>
                  </a:outerShdw>
                </a:effectLst>
                <a:ea typeface="Times New Roman" pitchFamily="18" charset="0"/>
                <a:cs typeface="Times New Roman" pitchFamily="18" charset="0"/>
              </a:rPr>
              <a:t>5. Write a PYTHON program to sum the given sequence</a:t>
            </a:r>
            <a:endParaRPr kumimoji="0" lang="en-US" sz="2800" b="1" i="0" u="none" strike="noStrike" cap="none" normalizeH="0" baseline="0" dirty="0" smtClean="0">
              <a:ln>
                <a:noFill/>
              </a:ln>
              <a:solidFill>
                <a:srgbClr val="FFFF00"/>
              </a:solidFill>
              <a:effectLst>
                <a:outerShdw blurRad="38100" dist="38100" dir="2700000" algn="tl">
                  <a:srgbClr val="000000">
                    <a:alpha val="43137"/>
                  </a:srgbClr>
                </a:outerShdw>
              </a:effectLst>
              <a:cs typeface="Arial" pitchFamily="34" charset="0"/>
            </a:endParaRPr>
          </a:p>
          <a:p>
            <a:pPr algn="just" eaLnBrk="0" fontAlgn="base" hangingPunct="0">
              <a:spcBef>
                <a:spcPct val="0"/>
              </a:spcBef>
              <a:spcAft>
                <a:spcPct val="0"/>
              </a:spcAft>
            </a:pPr>
            <a:r>
              <a:rPr kumimoji="0" lang="en-US" sz="2800" b="1" i="0" u="none" strike="noStrike" cap="none" normalizeH="0" baseline="0" dirty="0" smtClean="0">
                <a:ln>
                  <a:noFill/>
                </a:ln>
                <a:solidFill>
                  <a:srgbClr val="FFFF00"/>
                </a:solidFill>
                <a:effectLst>
                  <a:outerShdw blurRad="38100" dist="38100" dir="2700000" algn="tl">
                    <a:srgbClr val="000000">
                      <a:alpha val="43137"/>
                    </a:srgbClr>
                  </a:outerShdw>
                </a:effectLst>
                <a:ea typeface="Times New Roman" pitchFamily="18" charset="0"/>
                <a:cs typeface="Times New Roman" pitchFamily="18" charset="0"/>
              </a:rPr>
              <a:t>1 + 1/ 1! + 1/ 2! + 1/3! + ….  + 1/n!</a:t>
            </a:r>
            <a:endParaRPr kumimoji="0" lang="en-US" sz="2800" b="1" i="0" u="none" strike="noStrike" cap="none" normalizeH="0" baseline="0" dirty="0" smtClean="0">
              <a:ln>
                <a:noFill/>
              </a:ln>
              <a:solidFill>
                <a:srgbClr val="FFFF00"/>
              </a:solidFill>
              <a:effectLst>
                <a:outerShdw blurRad="38100" dist="38100" dir="2700000" algn="tl">
                  <a:srgbClr val="000000">
                    <a:alpha val="43137"/>
                  </a:srgbClr>
                </a:outerShdw>
              </a:effectLst>
              <a:cs typeface="Arial" pitchFamily="34" charset="0"/>
            </a:endParaRPr>
          </a:p>
        </p:txBody>
      </p:sp>
      <p:sp>
        <p:nvSpPr>
          <p:cNvPr id="5" name="Title 1"/>
          <p:cNvSpPr txBox="1">
            <a:spLocks/>
          </p:cNvSpPr>
          <p:nvPr/>
        </p:nvSpPr>
        <p:spPr>
          <a:xfrm>
            <a:off x="1000100" y="1357298"/>
            <a:ext cx="5357850" cy="571504"/>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p>
            <a:pPr lvl="0" fontAlgn="base">
              <a:spcBef>
                <a:spcPct val="0"/>
              </a:spcBef>
              <a:spcAft>
                <a:spcPct val="0"/>
              </a:spcAft>
            </a:pPr>
            <a:r>
              <a:rPr lang="en-US" sz="2800" b="1" u="sng" dirty="0" smtClean="0">
                <a:solidFill>
                  <a:schemeClr val="bg1"/>
                </a:solidFill>
                <a:effectLst>
                  <a:outerShdw blurRad="38100" dist="38100" dir="2700000" algn="tl">
                    <a:srgbClr val="000000">
                      <a:alpha val="43137"/>
                    </a:srgbClr>
                  </a:outerShdw>
                </a:effectLst>
                <a:ea typeface="Times New Roman" pitchFamily="18" charset="0"/>
                <a:cs typeface="Times New Roman" pitchFamily="18" charset="0"/>
              </a:rPr>
              <a:t>BELLOW AVERAGE PROGRAMS</a:t>
            </a:r>
            <a:endParaRPr lang="en-US" sz="1400" dirty="0" smtClean="0">
              <a:solidFill>
                <a:schemeClr val="bg1"/>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itle 1"/>
          <p:cNvSpPr txBox="1">
            <a:spLocks/>
          </p:cNvSpPr>
          <p:nvPr/>
        </p:nvSpPr>
        <p:spPr>
          <a:xfrm>
            <a:off x="1142976" y="285728"/>
            <a:ext cx="7500990" cy="785818"/>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eaLnBrk="0" fontAlgn="base" hangingPunct="0">
              <a:spcBef>
                <a:spcPts val="1200"/>
              </a:spcBef>
              <a:spcAft>
                <a:spcPct val="0"/>
              </a:spcAft>
            </a:pPr>
            <a:r>
              <a:rPr lang="en-US" sz="2800" b="1" dirty="0" smtClean="0">
                <a:solidFill>
                  <a:srgbClr val="FFFF00"/>
                </a:solidFill>
                <a:effectLst>
                  <a:outerShdw blurRad="38100" dist="38100" dir="2700000" algn="tl">
                    <a:srgbClr val="000000">
                      <a:alpha val="43137"/>
                    </a:srgbClr>
                  </a:outerShdw>
                </a:effectLst>
                <a:ea typeface="Batang" pitchFamily="18" charset="-127"/>
                <a:cs typeface="Arial" pitchFamily="34" charset="0"/>
              </a:rPr>
              <a:t>for loop – Programs - Class work / Home Work</a:t>
            </a:r>
            <a:endParaRPr lang="en-US" sz="2800" b="1" dirty="0" smtClean="0">
              <a:solidFill>
                <a:srgbClr val="FFFF00"/>
              </a:solidFill>
              <a:effectLst>
                <a:outerShdw blurRad="38100" dist="38100" dir="2700000" algn="tl">
                  <a:srgbClr val="000000">
                    <a:alpha val="43137"/>
                  </a:srgbClr>
                </a:outerShdw>
              </a:effectLst>
              <a:cs typeface="Arial" pitchFamily="34" charset="0"/>
            </a:endParaRPr>
          </a:p>
        </p:txBody>
      </p:sp>
      <p:sp>
        <p:nvSpPr>
          <p:cNvPr id="1025" name="Rectangle 1"/>
          <p:cNvSpPr>
            <a:spLocks noChangeArrowheads="1"/>
          </p:cNvSpPr>
          <p:nvPr/>
        </p:nvSpPr>
        <p:spPr bwMode="auto">
          <a:xfrm>
            <a:off x="1142976" y="1928802"/>
            <a:ext cx="7786742"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IN" sz="2800" b="1" dirty="0" smtClean="0">
                <a:solidFill>
                  <a:srgbClr val="FFFF00"/>
                </a:solidFill>
                <a:effectLst>
                  <a:outerShdw blurRad="38100" dist="38100" dir="2700000" algn="tl">
                    <a:srgbClr val="000000">
                      <a:alpha val="43137"/>
                    </a:srgbClr>
                  </a:outerShdw>
                </a:effectLst>
              </a:rPr>
              <a:t>6. Write a PYTHON program to compute the cosine series</a:t>
            </a:r>
          </a:p>
          <a:p>
            <a:r>
              <a:rPr lang="pt-BR" sz="2800" b="1" dirty="0" smtClean="0">
                <a:solidFill>
                  <a:srgbClr val="FFFF00"/>
                </a:solidFill>
                <a:effectLst>
                  <a:outerShdw blurRad="38100" dist="38100" dir="2700000" algn="tl">
                    <a:srgbClr val="000000">
                      <a:alpha val="43137"/>
                    </a:srgbClr>
                  </a:outerShdw>
                </a:effectLst>
              </a:rPr>
              <a:t>          cos(x) = 1 – x</a:t>
            </a:r>
            <a:r>
              <a:rPr lang="pt-BR" sz="2800" b="1" baseline="30000" dirty="0" smtClean="0">
                <a:solidFill>
                  <a:srgbClr val="FFFF00"/>
                </a:solidFill>
                <a:effectLst>
                  <a:outerShdw blurRad="38100" dist="38100" dir="2700000" algn="tl">
                    <a:srgbClr val="000000">
                      <a:alpha val="43137"/>
                    </a:srgbClr>
                  </a:outerShdw>
                </a:effectLst>
              </a:rPr>
              <a:t>2</a:t>
            </a:r>
            <a:r>
              <a:rPr lang="pt-BR" sz="2800" b="1" dirty="0" smtClean="0">
                <a:solidFill>
                  <a:srgbClr val="FFFF00"/>
                </a:solidFill>
                <a:effectLst>
                  <a:outerShdw blurRad="38100" dist="38100" dir="2700000" algn="tl">
                    <a:srgbClr val="000000">
                      <a:alpha val="43137"/>
                    </a:srgbClr>
                  </a:outerShdw>
                </a:effectLst>
              </a:rPr>
              <a:t> / 2! + x</a:t>
            </a:r>
            <a:r>
              <a:rPr lang="pt-BR" sz="2800" b="1" baseline="30000" dirty="0" smtClean="0">
                <a:solidFill>
                  <a:srgbClr val="FFFF00"/>
                </a:solidFill>
                <a:effectLst>
                  <a:outerShdw blurRad="38100" dist="38100" dir="2700000" algn="tl">
                    <a:srgbClr val="000000">
                      <a:alpha val="43137"/>
                    </a:srgbClr>
                  </a:outerShdw>
                </a:effectLst>
              </a:rPr>
              <a:t>4</a:t>
            </a:r>
            <a:r>
              <a:rPr lang="pt-BR" sz="2800" b="1" dirty="0" smtClean="0">
                <a:solidFill>
                  <a:srgbClr val="FFFF00"/>
                </a:solidFill>
                <a:effectLst>
                  <a:outerShdw blurRad="38100" dist="38100" dir="2700000" algn="tl">
                    <a:srgbClr val="000000">
                      <a:alpha val="43137"/>
                    </a:srgbClr>
                  </a:outerShdw>
                </a:effectLst>
              </a:rPr>
              <a:t> / 4! – x</a:t>
            </a:r>
            <a:r>
              <a:rPr lang="pt-BR" sz="2800" b="1" baseline="30000" dirty="0" smtClean="0">
                <a:solidFill>
                  <a:srgbClr val="FFFF00"/>
                </a:solidFill>
                <a:effectLst>
                  <a:outerShdw blurRad="38100" dist="38100" dir="2700000" algn="tl">
                    <a:srgbClr val="000000">
                      <a:alpha val="43137"/>
                    </a:srgbClr>
                  </a:outerShdw>
                </a:effectLst>
              </a:rPr>
              <a:t>6</a:t>
            </a:r>
            <a:r>
              <a:rPr lang="pt-BR" sz="2800" b="1" dirty="0" smtClean="0">
                <a:solidFill>
                  <a:srgbClr val="FFFF00"/>
                </a:solidFill>
                <a:effectLst>
                  <a:outerShdw blurRad="38100" dist="38100" dir="2700000" algn="tl">
                    <a:srgbClr val="000000">
                      <a:alpha val="43137"/>
                    </a:srgbClr>
                  </a:outerShdw>
                </a:effectLst>
              </a:rPr>
              <a:t> / 6! + … x</a:t>
            </a:r>
            <a:r>
              <a:rPr lang="pt-BR" sz="2800" b="1" baseline="30000" dirty="0" smtClean="0">
                <a:solidFill>
                  <a:srgbClr val="FFFF00"/>
                </a:solidFill>
                <a:effectLst>
                  <a:outerShdw blurRad="38100" dist="38100" dir="2700000" algn="tl">
                    <a:srgbClr val="000000">
                      <a:alpha val="43137"/>
                    </a:srgbClr>
                  </a:outerShdw>
                </a:effectLst>
              </a:rPr>
              <a:t>n</a:t>
            </a:r>
            <a:r>
              <a:rPr lang="pt-BR" sz="2800" b="1" dirty="0" smtClean="0">
                <a:solidFill>
                  <a:srgbClr val="FFFF00"/>
                </a:solidFill>
                <a:effectLst>
                  <a:outerShdw blurRad="38100" dist="38100" dir="2700000" algn="tl">
                    <a:srgbClr val="000000">
                      <a:alpha val="43137"/>
                    </a:srgbClr>
                  </a:outerShdw>
                </a:effectLst>
              </a:rPr>
              <a:t> / n!</a:t>
            </a:r>
          </a:p>
          <a:p>
            <a:endParaRPr lang="en-IN" sz="2800" b="1" dirty="0" smtClean="0">
              <a:solidFill>
                <a:srgbClr val="FFFF00"/>
              </a:solidFill>
              <a:effectLst>
                <a:outerShdw blurRad="38100" dist="38100" dir="2700000" algn="tl">
                  <a:srgbClr val="000000">
                    <a:alpha val="43137"/>
                  </a:srgbClr>
                </a:outerShdw>
              </a:effectLst>
            </a:endParaRPr>
          </a:p>
          <a:p>
            <a:r>
              <a:rPr lang="en-IN" sz="2800" b="1" dirty="0" smtClean="0">
                <a:solidFill>
                  <a:schemeClr val="bg1"/>
                </a:solidFill>
                <a:effectLst>
                  <a:outerShdw blurRad="38100" dist="38100" dir="2700000" algn="tl">
                    <a:srgbClr val="000000">
                      <a:alpha val="43137"/>
                    </a:srgbClr>
                  </a:outerShdw>
                </a:effectLst>
              </a:rPr>
              <a:t>7. Write a short PYTHON program to check weather the square root of number is prime or  not.</a:t>
            </a:r>
          </a:p>
          <a:p>
            <a:pPr lvl="0"/>
            <a:r>
              <a:rPr lang="en-IN" sz="2800" b="1" dirty="0" smtClean="0">
                <a:solidFill>
                  <a:srgbClr val="FFFF00"/>
                </a:solidFill>
                <a:effectLst>
                  <a:outerShdw blurRad="38100" dist="38100" dir="2700000" algn="tl">
                    <a:srgbClr val="000000">
                      <a:alpha val="43137"/>
                    </a:srgbClr>
                  </a:outerShdw>
                </a:effectLst>
              </a:rPr>
              <a:t>8. Write a PYTHON program to produce following design</a:t>
            </a:r>
          </a:p>
          <a:p>
            <a:r>
              <a:rPr lang="pt-BR" sz="2800" b="1" dirty="0" smtClean="0">
                <a:solidFill>
                  <a:srgbClr val="FFFF00"/>
                </a:solidFill>
                <a:effectLst>
                  <a:outerShdw blurRad="38100" dist="38100" dir="2700000" algn="tl">
                    <a:srgbClr val="000000">
                      <a:alpha val="43137"/>
                    </a:srgbClr>
                  </a:outerShdw>
                </a:effectLst>
              </a:rPr>
              <a:t>			A B C </a:t>
            </a:r>
            <a:endParaRPr lang="en-IN" sz="2800" b="1" dirty="0" smtClean="0">
              <a:solidFill>
                <a:srgbClr val="FFFF00"/>
              </a:solidFill>
              <a:effectLst>
                <a:outerShdw blurRad="38100" dist="38100" dir="2700000" algn="tl">
                  <a:srgbClr val="000000">
                    <a:alpha val="43137"/>
                  </a:srgbClr>
                </a:outerShdw>
              </a:effectLst>
            </a:endParaRPr>
          </a:p>
          <a:p>
            <a:r>
              <a:rPr lang="pt-BR" sz="2800" b="1" dirty="0" smtClean="0">
                <a:solidFill>
                  <a:srgbClr val="FFFF00"/>
                </a:solidFill>
                <a:effectLst>
                  <a:outerShdw blurRad="38100" dist="38100" dir="2700000" algn="tl">
                    <a:srgbClr val="000000">
                      <a:alpha val="43137"/>
                    </a:srgbClr>
                  </a:outerShdw>
                </a:effectLst>
              </a:rPr>
              <a:t>			A B C </a:t>
            </a:r>
            <a:endParaRPr lang="en-IN" sz="2800" b="1" dirty="0" smtClean="0">
              <a:solidFill>
                <a:srgbClr val="FFFF00"/>
              </a:solidFill>
              <a:effectLst>
                <a:outerShdw blurRad="38100" dist="38100" dir="2700000" algn="tl">
                  <a:srgbClr val="000000">
                    <a:alpha val="43137"/>
                  </a:srgbClr>
                </a:outerShdw>
              </a:effectLst>
            </a:endParaRPr>
          </a:p>
          <a:p>
            <a:r>
              <a:rPr lang="pt-BR" sz="2800" b="1" dirty="0" smtClean="0">
                <a:solidFill>
                  <a:srgbClr val="FFFF00"/>
                </a:solidFill>
                <a:effectLst>
                  <a:outerShdw blurRad="38100" dist="38100" dir="2700000" algn="tl">
                    <a:srgbClr val="000000">
                      <a:alpha val="43137"/>
                    </a:srgbClr>
                  </a:outerShdw>
                </a:effectLst>
              </a:rPr>
              <a:t>			A B C </a:t>
            </a:r>
            <a:endParaRPr kumimoji="0" lang="en-US" sz="2800" b="1" u="none" strike="noStrike" cap="none" normalizeH="0" baseline="0" dirty="0" smtClean="0">
              <a:ln>
                <a:noFill/>
              </a:ln>
              <a:solidFill>
                <a:srgbClr val="FFFF00"/>
              </a:solidFill>
              <a:effectLst>
                <a:outerShdw blurRad="38100" dist="38100" dir="2700000" algn="tl">
                  <a:srgbClr val="000000">
                    <a:alpha val="43137"/>
                  </a:srgbClr>
                </a:outerShdw>
              </a:effectLst>
              <a:cs typeface="Arial" pitchFamily="34" charset="0"/>
            </a:endParaRPr>
          </a:p>
        </p:txBody>
      </p:sp>
      <p:sp>
        <p:nvSpPr>
          <p:cNvPr id="5" name="Title 1"/>
          <p:cNvSpPr txBox="1">
            <a:spLocks/>
          </p:cNvSpPr>
          <p:nvPr/>
        </p:nvSpPr>
        <p:spPr>
          <a:xfrm>
            <a:off x="1000100" y="1357298"/>
            <a:ext cx="5357850" cy="571504"/>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p>
            <a:pPr lvl="0" fontAlgn="base">
              <a:spcBef>
                <a:spcPct val="0"/>
              </a:spcBef>
              <a:spcAft>
                <a:spcPct val="0"/>
              </a:spcAft>
            </a:pPr>
            <a:r>
              <a:rPr lang="en-US" sz="2800" b="1" u="sng" dirty="0" smtClean="0">
                <a:solidFill>
                  <a:schemeClr val="bg1"/>
                </a:solidFill>
                <a:effectLst>
                  <a:outerShdw blurRad="38100" dist="38100" dir="2700000" algn="tl">
                    <a:srgbClr val="000000">
                      <a:alpha val="43137"/>
                    </a:srgbClr>
                  </a:outerShdw>
                </a:effectLst>
                <a:ea typeface="Times New Roman" pitchFamily="18" charset="0"/>
                <a:cs typeface="Times New Roman" pitchFamily="18" charset="0"/>
              </a:rPr>
              <a:t>AVERAGE PROGRAMS</a:t>
            </a:r>
            <a:endParaRPr lang="en-US" sz="1400" dirty="0" smtClean="0">
              <a:solidFill>
                <a:schemeClr val="bg1"/>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itle 1"/>
          <p:cNvSpPr txBox="1">
            <a:spLocks/>
          </p:cNvSpPr>
          <p:nvPr/>
        </p:nvSpPr>
        <p:spPr>
          <a:xfrm>
            <a:off x="1142976" y="285728"/>
            <a:ext cx="7500990" cy="785818"/>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eaLnBrk="0" fontAlgn="base" hangingPunct="0">
              <a:spcBef>
                <a:spcPts val="1200"/>
              </a:spcBef>
              <a:spcAft>
                <a:spcPct val="0"/>
              </a:spcAft>
            </a:pPr>
            <a:r>
              <a:rPr lang="en-US" sz="2800" b="1" dirty="0" smtClean="0">
                <a:solidFill>
                  <a:srgbClr val="FFFF00"/>
                </a:solidFill>
                <a:effectLst>
                  <a:outerShdw blurRad="38100" dist="38100" dir="2700000" algn="tl">
                    <a:srgbClr val="000000">
                      <a:alpha val="43137"/>
                    </a:srgbClr>
                  </a:outerShdw>
                </a:effectLst>
                <a:ea typeface="Batang" pitchFamily="18" charset="-127"/>
                <a:cs typeface="Arial" pitchFamily="34" charset="0"/>
              </a:rPr>
              <a:t>for loop – Programs - Class work / Home Work</a:t>
            </a:r>
            <a:endParaRPr lang="en-US" sz="2800" b="1" dirty="0" smtClean="0">
              <a:solidFill>
                <a:srgbClr val="FFFF00"/>
              </a:solidFill>
              <a:effectLst>
                <a:outerShdw blurRad="38100" dist="38100" dir="2700000" algn="tl">
                  <a:srgbClr val="000000">
                    <a:alpha val="43137"/>
                  </a:srgbClr>
                </a:outerShdw>
              </a:effectLst>
              <a:cs typeface="Arial" pitchFamily="34" charset="0"/>
            </a:endParaRPr>
          </a:p>
        </p:txBody>
      </p:sp>
      <p:sp>
        <p:nvSpPr>
          <p:cNvPr id="1025" name="Rectangle 1"/>
          <p:cNvSpPr>
            <a:spLocks noChangeArrowheads="1"/>
          </p:cNvSpPr>
          <p:nvPr/>
        </p:nvSpPr>
        <p:spPr bwMode="auto">
          <a:xfrm>
            <a:off x="1285852" y="2428868"/>
            <a:ext cx="7643866"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IN" sz="2800" b="1" dirty="0" smtClean="0">
                <a:solidFill>
                  <a:srgbClr val="FFFF00"/>
                </a:solidFill>
                <a:effectLst>
                  <a:outerShdw blurRad="38100" dist="38100" dir="2700000" algn="tl">
                    <a:srgbClr val="000000">
                      <a:alpha val="43137"/>
                    </a:srgbClr>
                  </a:outerShdw>
                </a:effectLst>
              </a:rPr>
              <a:t>9. Write a PYTHON program to produce following design</a:t>
            </a:r>
          </a:p>
          <a:p>
            <a:r>
              <a:rPr lang="pt-BR" sz="2800" b="1" dirty="0" smtClean="0">
                <a:solidFill>
                  <a:srgbClr val="FFFF00"/>
                </a:solidFill>
                <a:effectLst>
                  <a:outerShdw blurRad="38100" dist="38100" dir="2700000" algn="tl">
                    <a:srgbClr val="000000">
                      <a:alpha val="43137"/>
                    </a:srgbClr>
                  </a:outerShdw>
                </a:effectLst>
              </a:rPr>
              <a:t>A</a:t>
            </a:r>
            <a:endParaRPr lang="en-IN" sz="2800" b="1" dirty="0" smtClean="0">
              <a:solidFill>
                <a:srgbClr val="FFFF00"/>
              </a:solidFill>
              <a:effectLst>
                <a:outerShdw blurRad="38100" dist="38100" dir="2700000" algn="tl">
                  <a:srgbClr val="000000">
                    <a:alpha val="43137"/>
                  </a:srgbClr>
                </a:outerShdw>
              </a:effectLst>
            </a:endParaRPr>
          </a:p>
          <a:p>
            <a:r>
              <a:rPr lang="pt-BR" sz="2800" b="1" dirty="0" smtClean="0">
                <a:solidFill>
                  <a:srgbClr val="FFFF00"/>
                </a:solidFill>
                <a:effectLst>
                  <a:outerShdw blurRad="38100" dist="38100" dir="2700000" algn="tl">
                    <a:srgbClr val="000000">
                      <a:alpha val="43137"/>
                    </a:srgbClr>
                  </a:outerShdw>
                </a:effectLst>
              </a:rPr>
              <a:t>A B</a:t>
            </a:r>
            <a:endParaRPr lang="en-IN" sz="2800" b="1" dirty="0" smtClean="0">
              <a:solidFill>
                <a:srgbClr val="FFFF00"/>
              </a:solidFill>
              <a:effectLst>
                <a:outerShdw blurRad="38100" dist="38100" dir="2700000" algn="tl">
                  <a:srgbClr val="000000">
                    <a:alpha val="43137"/>
                  </a:srgbClr>
                </a:outerShdw>
              </a:effectLst>
            </a:endParaRPr>
          </a:p>
          <a:p>
            <a:r>
              <a:rPr lang="pt-BR" sz="2800" b="1" dirty="0" smtClean="0">
                <a:solidFill>
                  <a:srgbClr val="FFFF00"/>
                </a:solidFill>
                <a:effectLst>
                  <a:outerShdw blurRad="38100" dist="38100" dir="2700000" algn="tl">
                    <a:srgbClr val="000000">
                      <a:alpha val="43137"/>
                    </a:srgbClr>
                  </a:outerShdw>
                </a:effectLst>
              </a:rPr>
              <a:t>A B C</a:t>
            </a:r>
            <a:endParaRPr lang="en-IN" sz="2800" b="1" dirty="0" smtClean="0">
              <a:solidFill>
                <a:srgbClr val="FFFF00"/>
              </a:solidFill>
              <a:effectLst>
                <a:outerShdw blurRad="38100" dist="38100" dir="2700000" algn="tl">
                  <a:srgbClr val="000000">
                    <a:alpha val="43137"/>
                  </a:srgbClr>
                </a:outerShdw>
              </a:effectLst>
            </a:endParaRPr>
          </a:p>
          <a:p>
            <a:r>
              <a:rPr lang="pt-BR" sz="2800" b="1" dirty="0" smtClean="0">
                <a:solidFill>
                  <a:srgbClr val="FFFF00"/>
                </a:solidFill>
                <a:effectLst>
                  <a:outerShdw blurRad="38100" dist="38100" dir="2700000" algn="tl">
                    <a:srgbClr val="000000">
                      <a:alpha val="43137"/>
                    </a:srgbClr>
                  </a:outerShdw>
                </a:effectLst>
              </a:rPr>
              <a:t>A B C D </a:t>
            </a:r>
            <a:endParaRPr lang="en-IN" sz="2800" b="1" dirty="0" smtClean="0">
              <a:solidFill>
                <a:srgbClr val="FFFF00"/>
              </a:solidFill>
              <a:effectLst>
                <a:outerShdw blurRad="38100" dist="38100" dir="2700000" algn="tl">
                  <a:srgbClr val="000000">
                    <a:alpha val="43137"/>
                  </a:srgbClr>
                </a:outerShdw>
              </a:effectLst>
            </a:endParaRPr>
          </a:p>
          <a:p>
            <a:r>
              <a:rPr lang="pt-BR" sz="2800" b="1" dirty="0" smtClean="0">
                <a:solidFill>
                  <a:srgbClr val="FFFF00"/>
                </a:solidFill>
                <a:effectLst>
                  <a:outerShdw blurRad="38100" dist="38100" dir="2700000" algn="tl">
                    <a:srgbClr val="000000">
                      <a:alpha val="43137"/>
                    </a:srgbClr>
                  </a:outerShdw>
                </a:effectLst>
              </a:rPr>
              <a:t>A B C D E</a:t>
            </a:r>
            <a:endParaRPr lang="en-IN" sz="2800" b="1" dirty="0" smtClean="0">
              <a:solidFill>
                <a:srgbClr val="FFFF00"/>
              </a:solidFill>
              <a:effectLst>
                <a:outerShdw blurRad="38100" dist="38100" dir="2700000" algn="tl">
                  <a:srgbClr val="000000">
                    <a:alpha val="43137"/>
                  </a:srgbClr>
                </a:outerShdw>
              </a:effectLst>
            </a:endParaRPr>
          </a:p>
          <a:p>
            <a:r>
              <a:rPr lang="pt-BR" sz="2800" b="1" dirty="0" smtClean="0">
                <a:solidFill>
                  <a:srgbClr val="FFFF00"/>
                </a:solidFill>
                <a:effectLst>
                  <a:outerShdw blurRad="38100" dist="38100" dir="2700000" algn="tl">
                    <a:srgbClr val="000000">
                      <a:alpha val="43137"/>
                    </a:srgbClr>
                  </a:outerShdw>
                </a:effectLst>
              </a:rPr>
              <a:t>If user enters n value as 5</a:t>
            </a:r>
            <a:endParaRPr lang="en-IN" sz="2800" b="1" dirty="0" smtClean="0">
              <a:solidFill>
                <a:srgbClr val="FFFF00"/>
              </a:solidFill>
              <a:effectLst>
                <a:outerShdw blurRad="38100" dist="38100" dir="2700000" algn="tl">
                  <a:srgbClr val="000000">
                    <a:alpha val="43137"/>
                  </a:srgbClr>
                </a:outerShdw>
              </a:effectLst>
            </a:endParaRPr>
          </a:p>
        </p:txBody>
      </p:sp>
      <p:sp>
        <p:nvSpPr>
          <p:cNvPr id="5" name="Title 1"/>
          <p:cNvSpPr txBox="1">
            <a:spLocks/>
          </p:cNvSpPr>
          <p:nvPr/>
        </p:nvSpPr>
        <p:spPr>
          <a:xfrm>
            <a:off x="1000100" y="1357298"/>
            <a:ext cx="5357850" cy="571504"/>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p>
            <a:pPr lvl="0" fontAlgn="base">
              <a:spcBef>
                <a:spcPct val="0"/>
              </a:spcBef>
              <a:spcAft>
                <a:spcPct val="0"/>
              </a:spcAft>
            </a:pPr>
            <a:r>
              <a:rPr lang="en-US" sz="2800" b="1" u="sng" dirty="0" smtClean="0">
                <a:solidFill>
                  <a:schemeClr val="bg1"/>
                </a:solidFill>
                <a:effectLst>
                  <a:outerShdw blurRad="38100" dist="38100" dir="2700000" algn="tl">
                    <a:srgbClr val="000000">
                      <a:alpha val="43137"/>
                    </a:srgbClr>
                  </a:outerShdw>
                </a:effectLst>
                <a:ea typeface="Times New Roman" pitchFamily="18" charset="0"/>
                <a:cs typeface="Times New Roman" pitchFamily="18" charset="0"/>
              </a:rPr>
              <a:t>ABOVE AVERAGE PROGRAMS</a:t>
            </a:r>
            <a:endParaRPr lang="en-US" sz="1400" dirty="0" smtClean="0">
              <a:solidFill>
                <a:schemeClr val="bg1"/>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itle 1"/>
          <p:cNvSpPr txBox="1">
            <a:spLocks/>
          </p:cNvSpPr>
          <p:nvPr/>
        </p:nvSpPr>
        <p:spPr>
          <a:xfrm>
            <a:off x="1142976" y="285728"/>
            <a:ext cx="7500990" cy="785818"/>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eaLnBrk="0" fontAlgn="base" hangingPunct="0">
              <a:spcBef>
                <a:spcPts val="1200"/>
              </a:spcBef>
              <a:spcAft>
                <a:spcPct val="0"/>
              </a:spcAft>
            </a:pPr>
            <a:r>
              <a:rPr lang="en-US" sz="2800" b="1" dirty="0" smtClean="0">
                <a:solidFill>
                  <a:srgbClr val="FFFF00"/>
                </a:solidFill>
                <a:effectLst>
                  <a:outerShdw blurRad="38100" dist="38100" dir="2700000" algn="tl">
                    <a:srgbClr val="000000">
                      <a:alpha val="43137"/>
                    </a:srgbClr>
                  </a:outerShdw>
                </a:effectLst>
                <a:ea typeface="Batang" pitchFamily="18" charset="-127"/>
                <a:cs typeface="Arial" pitchFamily="34" charset="0"/>
              </a:rPr>
              <a:t>for loop – Programs - Class work / Home Work</a:t>
            </a:r>
            <a:endParaRPr lang="en-US" sz="2800" b="1" dirty="0" smtClean="0">
              <a:solidFill>
                <a:srgbClr val="FFFF00"/>
              </a:solidFill>
              <a:effectLst>
                <a:outerShdw blurRad="38100" dist="38100" dir="2700000" algn="tl">
                  <a:srgbClr val="000000">
                    <a:alpha val="43137"/>
                  </a:srgbClr>
                </a:outerShdw>
              </a:effectLst>
              <a:cs typeface="Arial" pitchFamily="34" charset="0"/>
            </a:endParaRPr>
          </a:p>
        </p:txBody>
      </p:sp>
      <p:sp>
        <p:nvSpPr>
          <p:cNvPr id="1025" name="Rectangle 1"/>
          <p:cNvSpPr>
            <a:spLocks noChangeArrowheads="1"/>
          </p:cNvSpPr>
          <p:nvPr/>
        </p:nvSpPr>
        <p:spPr bwMode="auto">
          <a:xfrm>
            <a:off x="1357258" y="2214554"/>
            <a:ext cx="7786742"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IN" sz="2800" b="1" dirty="0" smtClean="0">
                <a:solidFill>
                  <a:srgbClr val="FFFF00"/>
                </a:solidFill>
                <a:effectLst>
                  <a:outerShdw blurRad="38100" dist="38100" dir="2700000" algn="tl">
                    <a:srgbClr val="000000">
                      <a:alpha val="43137"/>
                    </a:srgbClr>
                  </a:outerShdw>
                </a:effectLst>
              </a:rPr>
              <a:t>10. Write a PYTHON program to produce following design</a:t>
            </a:r>
          </a:p>
          <a:p>
            <a:r>
              <a:rPr lang="pt-BR" sz="2800" b="1" dirty="0" smtClean="0">
                <a:solidFill>
                  <a:srgbClr val="FFFF00"/>
                </a:solidFill>
                <a:effectLst>
                  <a:outerShdw blurRad="38100" dist="38100" dir="2700000" algn="tl">
                    <a:srgbClr val="000000">
                      <a:alpha val="43137"/>
                    </a:srgbClr>
                  </a:outerShdw>
                </a:effectLst>
              </a:rPr>
              <a:t>A B C D E</a:t>
            </a:r>
            <a:endParaRPr lang="en-IN" sz="2800" b="1" dirty="0" smtClean="0">
              <a:solidFill>
                <a:srgbClr val="FFFF00"/>
              </a:solidFill>
              <a:effectLst>
                <a:outerShdw blurRad="38100" dist="38100" dir="2700000" algn="tl">
                  <a:srgbClr val="000000">
                    <a:alpha val="43137"/>
                  </a:srgbClr>
                </a:outerShdw>
              </a:effectLst>
            </a:endParaRPr>
          </a:p>
          <a:p>
            <a:r>
              <a:rPr lang="pt-BR" sz="2800" b="1" dirty="0" smtClean="0">
                <a:solidFill>
                  <a:srgbClr val="FFFF00"/>
                </a:solidFill>
                <a:effectLst>
                  <a:outerShdw blurRad="38100" dist="38100" dir="2700000" algn="tl">
                    <a:srgbClr val="000000">
                      <a:alpha val="43137"/>
                    </a:srgbClr>
                  </a:outerShdw>
                </a:effectLst>
              </a:rPr>
              <a:t>A B C D</a:t>
            </a:r>
            <a:endParaRPr lang="en-IN" sz="2800" b="1" dirty="0" smtClean="0">
              <a:solidFill>
                <a:srgbClr val="FFFF00"/>
              </a:solidFill>
              <a:effectLst>
                <a:outerShdw blurRad="38100" dist="38100" dir="2700000" algn="tl">
                  <a:srgbClr val="000000">
                    <a:alpha val="43137"/>
                  </a:srgbClr>
                </a:outerShdw>
              </a:effectLst>
            </a:endParaRPr>
          </a:p>
          <a:p>
            <a:r>
              <a:rPr lang="pt-BR" sz="2800" b="1" dirty="0" smtClean="0">
                <a:solidFill>
                  <a:srgbClr val="FFFF00"/>
                </a:solidFill>
                <a:effectLst>
                  <a:outerShdw blurRad="38100" dist="38100" dir="2700000" algn="tl">
                    <a:srgbClr val="000000">
                      <a:alpha val="43137"/>
                    </a:srgbClr>
                  </a:outerShdw>
                </a:effectLst>
              </a:rPr>
              <a:t>A B C</a:t>
            </a:r>
            <a:endParaRPr lang="en-IN" sz="2800" b="1" dirty="0" smtClean="0">
              <a:solidFill>
                <a:srgbClr val="FFFF00"/>
              </a:solidFill>
              <a:effectLst>
                <a:outerShdw blurRad="38100" dist="38100" dir="2700000" algn="tl">
                  <a:srgbClr val="000000">
                    <a:alpha val="43137"/>
                  </a:srgbClr>
                </a:outerShdw>
              </a:effectLst>
            </a:endParaRPr>
          </a:p>
          <a:p>
            <a:r>
              <a:rPr lang="en-IN" sz="2800" b="1" dirty="0" smtClean="0">
                <a:solidFill>
                  <a:srgbClr val="FFFF00"/>
                </a:solidFill>
                <a:effectLst>
                  <a:outerShdw blurRad="38100" dist="38100" dir="2700000" algn="tl">
                    <a:srgbClr val="000000">
                      <a:alpha val="43137"/>
                    </a:srgbClr>
                  </a:outerShdw>
                </a:effectLst>
              </a:rPr>
              <a:t>A B</a:t>
            </a:r>
          </a:p>
          <a:p>
            <a:r>
              <a:rPr lang="en-IN" sz="2800" b="1" dirty="0" smtClean="0">
                <a:solidFill>
                  <a:srgbClr val="FFFF00"/>
                </a:solidFill>
                <a:effectLst>
                  <a:outerShdw blurRad="38100" dist="38100" dir="2700000" algn="tl">
                    <a:srgbClr val="000000">
                      <a:alpha val="43137"/>
                    </a:srgbClr>
                  </a:outerShdw>
                </a:effectLst>
              </a:rPr>
              <a:t>A                      </a:t>
            </a:r>
          </a:p>
          <a:p>
            <a:r>
              <a:rPr lang="en-IN" sz="2800" b="1" dirty="0" smtClean="0">
                <a:solidFill>
                  <a:srgbClr val="FFFF00"/>
                </a:solidFill>
                <a:effectLst>
                  <a:outerShdw blurRad="38100" dist="38100" dir="2700000" algn="tl">
                    <a:srgbClr val="000000">
                      <a:alpha val="43137"/>
                    </a:srgbClr>
                  </a:outerShdw>
                </a:effectLst>
              </a:rPr>
              <a:t>  (If user enters n value as 5)</a:t>
            </a:r>
          </a:p>
          <a:p>
            <a:r>
              <a:rPr lang="en-IN" sz="2800" b="1" dirty="0" smtClean="0">
                <a:solidFill>
                  <a:srgbClr val="FFFF00"/>
                </a:solidFill>
                <a:effectLst>
                  <a:outerShdw blurRad="38100" dist="38100" dir="2700000" algn="tl">
                    <a:srgbClr val="000000">
                      <a:alpha val="43137"/>
                    </a:srgbClr>
                  </a:outerShdw>
                </a:effectLst>
              </a:rPr>
              <a:t> </a:t>
            </a:r>
            <a:endParaRPr lang="en-IN" sz="2800" b="1" dirty="0">
              <a:solidFill>
                <a:srgbClr val="FFFF00"/>
              </a:solidFill>
              <a:effectLst>
                <a:outerShdw blurRad="38100" dist="38100" dir="2700000" algn="tl">
                  <a:srgbClr val="000000">
                    <a:alpha val="43137"/>
                  </a:srgbClr>
                </a:outerShdw>
              </a:effectLst>
            </a:endParaRPr>
          </a:p>
        </p:txBody>
      </p:sp>
      <p:sp>
        <p:nvSpPr>
          <p:cNvPr id="5" name="Title 1"/>
          <p:cNvSpPr txBox="1">
            <a:spLocks/>
          </p:cNvSpPr>
          <p:nvPr/>
        </p:nvSpPr>
        <p:spPr>
          <a:xfrm>
            <a:off x="1000100" y="1357298"/>
            <a:ext cx="5357850" cy="571504"/>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p>
            <a:pPr lvl="0" fontAlgn="base">
              <a:spcBef>
                <a:spcPct val="0"/>
              </a:spcBef>
              <a:spcAft>
                <a:spcPct val="0"/>
              </a:spcAft>
            </a:pPr>
            <a:r>
              <a:rPr lang="en-US" sz="2800" b="1" u="sng" dirty="0" smtClean="0">
                <a:solidFill>
                  <a:schemeClr val="bg1"/>
                </a:solidFill>
                <a:effectLst>
                  <a:outerShdw blurRad="38100" dist="38100" dir="2700000" algn="tl">
                    <a:srgbClr val="000000">
                      <a:alpha val="43137"/>
                    </a:srgbClr>
                  </a:outerShdw>
                </a:effectLst>
                <a:ea typeface="Times New Roman" pitchFamily="18" charset="0"/>
                <a:cs typeface="Times New Roman" pitchFamily="18" charset="0"/>
              </a:rPr>
              <a:t>ABOVE AVERAGE PROGRAMS</a:t>
            </a:r>
            <a:endParaRPr lang="en-US" sz="1400" dirty="0" smtClean="0">
              <a:solidFill>
                <a:schemeClr val="bg1"/>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214546" y="285728"/>
            <a:ext cx="5786478" cy="785818"/>
          </a:xfrm>
        </p:spPr>
        <p:style>
          <a:lnRef idx="0">
            <a:schemeClr val="accent2"/>
          </a:lnRef>
          <a:fillRef idx="3">
            <a:schemeClr val="accent2"/>
          </a:fillRef>
          <a:effectRef idx="3">
            <a:schemeClr val="accent2"/>
          </a:effectRef>
          <a:fontRef idx="minor">
            <a:schemeClr val="lt1"/>
          </a:fontRef>
        </p:style>
        <p:txBody>
          <a:bodyPr>
            <a:normAutofit/>
          </a:bodyPr>
          <a:lstStyle/>
          <a:p>
            <a:pPr marL="514350" indent="-514350" algn="ctr"/>
            <a:r>
              <a:rPr lang="en-IN" sz="4400" b="1" dirty="0" smtClean="0">
                <a:solidFill>
                  <a:srgbClr val="FFFF00"/>
                </a:solidFill>
                <a:effectLst>
                  <a:outerShdw blurRad="38100" dist="38100" dir="2700000" algn="tl">
                    <a:srgbClr val="000000">
                      <a:alpha val="43137"/>
                    </a:srgbClr>
                  </a:outerShdw>
                </a:effectLst>
              </a:rPr>
              <a:t>LEARNING OUTCOMES</a:t>
            </a:r>
          </a:p>
        </p:txBody>
      </p:sp>
      <p:sp>
        <p:nvSpPr>
          <p:cNvPr id="3" name="Rectangle 2"/>
          <p:cNvSpPr/>
          <p:nvPr/>
        </p:nvSpPr>
        <p:spPr>
          <a:xfrm>
            <a:off x="1071538" y="1643050"/>
            <a:ext cx="7858180" cy="4832092"/>
          </a:xfrm>
          <a:prstGeom prst="rect">
            <a:avLst/>
          </a:prstGeom>
        </p:spPr>
        <p:txBody>
          <a:bodyPr wrap="square">
            <a:spAutoFit/>
          </a:bodyPr>
          <a:lstStyle/>
          <a:p>
            <a:r>
              <a:rPr lang="en-IN" sz="2800" b="1" dirty="0" smtClean="0">
                <a:solidFill>
                  <a:schemeClr val="bg1"/>
                </a:solidFill>
                <a:effectLst>
                  <a:outerShdw blurRad="38100" dist="38100" dir="2700000" algn="tl">
                    <a:srgbClr val="000000">
                      <a:alpha val="43137"/>
                    </a:srgbClr>
                  </a:outerShdw>
                </a:effectLst>
              </a:rPr>
              <a:t>After studying this lesson, students will be able to:</a:t>
            </a:r>
          </a:p>
          <a:p>
            <a:pPr algn="just"/>
            <a:endParaRPr lang="en-IN" sz="2800" b="1" dirty="0" smtClean="0">
              <a:solidFill>
                <a:srgbClr val="FFFF00"/>
              </a:solidFill>
              <a:effectLst>
                <a:outerShdw blurRad="38100" dist="38100" dir="2700000" algn="tl">
                  <a:srgbClr val="000000">
                    <a:alpha val="43137"/>
                  </a:srgbClr>
                </a:outerShdw>
              </a:effectLst>
            </a:endParaRPr>
          </a:p>
          <a:p>
            <a:pPr algn="just">
              <a:buFont typeface="Wingdings" pitchFamily="2" charset="2"/>
              <a:buChar char="ü"/>
            </a:pPr>
            <a:r>
              <a:rPr lang="en-IN" sz="2800" b="1" dirty="0" smtClean="0">
                <a:solidFill>
                  <a:srgbClr val="FFFF00"/>
                </a:solidFill>
                <a:effectLst>
                  <a:outerShdw blurRad="38100" dist="38100" dir="2700000" algn="tl">
                    <a:srgbClr val="000000">
                      <a:alpha val="43137"/>
                    </a:srgbClr>
                  </a:outerShdw>
                </a:effectLst>
              </a:rPr>
              <a:t>Will be able to analyze and decide for an appropriate combination of constructs.</a:t>
            </a:r>
          </a:p>
          <a:p>
            <a:pPr algn="just"/>
            <a:endParaRPr lang="en-IN" sz="2800" b="1" dirty="0" smtClean="0">
              <a:solidFill>
                <a:srgbClr val="FFFF00"/>
              </a:solidFill>
              <a:effectLst>
                <a:outerShdw blurRad="38100" dist="38100" dir="2700000" algn="tl">
                  <a:srgbClr val="000000">
                    <a:alpha val="43137"/>
                  </a:srgbClr>
                </a:outerShdw>
              </a:effectLst>
            </a:endParaRPr>
          </a:p>
          <a:p>
            <a:pPr algn="just">
              <a:buFont typeface="Wingdings" pitchFamily="2" charset="2"/>
              <a:buChar char="ü"/>
            </a:pPr>
            <a:r>
              <a:rPr lang="en-IN" sz="2800" b="1" dirty="0" smtClean="0">
                <a:solidFill>
                  <a:srgbClr val="FFFF00"/>
                </a:solidFill>
                <a:effectLst>
                  <a:outerShdw blurRad="38100" dist="38100" dir="2700000" algn="tl">
                    <a:srgbClr val="000000">
                      <a:alpha val="43137"/>
                    </a:srgbClr>
                  </a:outerShdw>
                </a:effectLst>
              </a:rPr>
              <a:t>Write code that employ decision structures, including those that employ sequences of decision and nested decisions.</a:t>
            </a:r>
          </a:p>
          <a:p>
            <a:pPr algn="just"/>
            <a:endParaRPr lang="en-IN" sz="2800" b="1" dirty="0" smtClean="0">
              <a:solidFill>
                <a:srgbClr val="FFFF00"/>
              </a:solidFill>
              <a:effectLst>
                <a:outerShdw blurRad="38100" dist="38100" dir="2700000" algn="tl">
                  <a:srgbClr val="000000">
                    <a:alpha val="43137"/>
                  </a:srgbClr>
                </a:outerShdw>
              </a:effectLst>
            </a:endParaRPr>
          </a:p>
          <a:p>
            <a:pPr algn="just">
              <a:buFont typeface="Wingdings" pitchFamily="2" charset="2"/>
              <a:buChar char="ü"/>
            </a:pPr>
            <a:r>
              <a:rPr lang="en-IN" sz="2800" b="1" dirty="0" smtClean="0">
                <a:solidFill>
                  <a:srgbClr val="FFFF00"/>
                </a:solidFill>
                <a:effectLst>
                  <a:outerShdw blurRad="38100" dist="38100" dir="2700000" algn="tl">
                    <a:srgbClr val="000000">
                      <a:alpha val="43137"/>
                    </a:srgbClr>
                  </a:outerShdw>
                </a:effectLst>
              </a:rPr>
              <a:t>Design simple applications having iterative nature.</a:t>
            </a:r>
            <a:endParaRPr lang="en-IN" sz="2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itle 1"/>
          <p:cNvSpPr txBox="1">
            <a:spLocks/>
          </p:cNvSpPr>
          <p:nvPr/>
        </p:nvSpPr>
        <p:spPr>
          <a:xfrm>
            <a:off x="1142976" y="285728"/>
            <a:ext cx="7500990" cy="785818"/>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eaLnBrk="0" fontAlgn="base" hangingPunct="0">
              <a:spcBef>
                <a:spcPts val="1200"/>
              </a:spcBef>
              <a:spcAft>
                <a:spcPct val="0"/>
              </a:spcAft>
            </a:pPr>
            <a:r>
              <a:rPr lang="en-US" sz="2800" b="1" dirty="0" smtClean="0">
                <a:solidFill>
                  <a:srgbClr val="FFFF00"/>
                </a:solidFill>
                <a:effectLst>
                  <a:outerShdw blurRad="38100" dist="38100" dir="2700000" algn="tl">
                    <a:srgbClr val="000000">
                      <a:alpha val="43137"/>
                    </a:srgbClr>
                  </a:outerShdw>
                </a:effectLst>
                <a:ea typeface="Batang" pitchFamily="18" charset="-127"/>
                <a:cs typeface="Arial" pitchFamily="34" charset="0"/>
              </a:rPr>
              <a:t>for loop – Programs - Class work / Home Work</a:t>
            </a:r>
            <a:endParaRPr lang="en-US" sz="2800" b="1" dirty="0" smtClean="0">
              <a:solidFill>
                <a:srgbClr val="FFFF00"/>
              </a:solidFill>
              <a:effectLst>
                <a:outerShdw blurRad="38100" dist="38100" dir="2700000" algn="tl">
                  <a:srgbClr val="000000">
                    <a:alpha val="43137"/>
                  </a:srgbClr>
                </a:outerShdw>
              </a:effectLst>
              <a:cs typeface="Arial" pitchFamily="34" charset="0"/>
            </a:endParaRPr>
          </a:p>
        </p:txBody>
      </p:sp>
      <p:sp>
        <p:nvSpPr>
          <p:cNvPr id="1025" name="Rectangle 1"/>
          <p:cNvSpPr>
            <a:spLocks noChangeArrowheads="1"/>
          </p:cNvSpPr>
          <p:nvPr/>
        </p:nvSpPr>
        <p:spPr bwMode="auto">
          <a:xfrm>
            <a:off x="1357258" y="2214554"/>
            <a:ext cx="757246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IN" sz="2800" b="1" dirty="0" smtClean="0">
                <a:solidFill>
                  <a:srgbClr val="FFFF00"/>
                </a:solidFill>
                <a:effectLst>
                  <a:outerShdw blurRad="38100" dist="38100" dir="2700000" algn="tl">
                    <a:srgbClr val="000000">
                      <a:alpha val="43137"/>
                    </a:srgbClr>
                  </a:outerShdw>
                </a:effectLst>
              </a:rPr>
              <a:t>11. Write a PYTHON program to produce following design</a:t>
            </a:r>
          </a:p>
          <a:p>
            <a:r>
              <a:rPr lang="en-IN" sz="2800" b="1" dirty="0" smtClean="0">
                <a:solidFill>
                  <a:srgbClr val="FFFF00"/>
                </a:solidFill>
                <a:effectLst>
                  <a:outerShdw blurRad="38100" dist="38100" dir="2700000" algn="tl">
                    <a:srgbClr val="000000">
                      <a:alpha val="43137"/>
                    </a:srgbClr>
                  </a:outerShdw>
                </a:effectLst>
              </a:rPr>
              <a:t>1</a:t>
            </a:r>
          </a:p>
          <a:p>
            <a:r>
              <a:rPr lang="en-IN" sz="2800" b="1" dirty="0" smtClean="0">
                <a:solidFill>
                  <a:srgbClr val="FFFF00"/>
                </a:solidFill>
                <a:effectLst>
                  <a:outerShdw blurRad="38100" dist="38100" dir="2700000" algn="tl">
                    <a:srgbClr val="000000">
                      <a:alpha val="43137"/>
                    </a:srgbClr>
                  </a:outerShdw>
                </a:effectLst>
              </a:rPr>
              <a:t>1 2</a:t>
            </a:r>
          </a:p>
          <a:p>
            <a:r>
              <a:rPr lang="en-IN" sz="2800" b="1" dirty="0" smtClean="0">
                <a:solidFill>
                  <a:srgbClr val="FFFF00"/>
                </a:solidFill>
                <a:effectLst>
                  <a:outerShdw blurRad="38100" dist="38100" dir="2700000" algn="tl">
                    <a:srgbClr val="000000">
                      <a:alpha val="43137"/>
                    </a:srgbClr>
                  </a:outerShdw>
                </a:effectLst>
              </a:rPr>
              <a:t>1 2 3</a:t>
            </a:r>
          </a:p>
          <a:p>
            <a:r>
              <a:rPr lang="en-IN" sz="2800" b="1" dirty="0" smtClean="0">
                <a:solidFill>
                  <a:srgbClr val="FFFF00"/>
                </a:solidFill>
                <a:effectLst>
                  <a:outerShdw blurRad="38100" dist="38100" dir="2700000" algn="tl">
                    <a:srgbClr val="000000">
                      <a:alpha val="43137"/>
                    </a:srgbClr>
                  </a:outerShdw>
                </a:effectLst>
              </a:rPr>
              <a:t>1 2 3 4</a:t>
            </a:r>
          </a:p>
          <a:p>
            <a:r>
              <a:rPr lang="en-IN" sz="2800" b="1" dirty="0" smtClean="0">
                <a:solidFill>
                  <a:srgbClr val="FFFF00"/>
                </a:solidFill>
                <a:effectLst>
                  <a:outerShdw blurRad="38100" dist="38100" dir="2700000" algn="tl">
                    <a:srgbClr val="000000">
                      <a:alpha val="43137"/>
                    </a:srgbClr>
                  </a:outerShdw>
                </a:effectLst>
              </a:rPr>
              <a:t>1 2 3 4 5</a:t>
            </a:r>
          </a:p>
          <a:p>
            <a:r>
              <a:rPr lang="en-IN" sz="2800" b="1" dirty="0" smtClean="0">
                <a:solidFill>
                  <a:srgbClr val="FFFF00"/>
                </a:solidFill>
                <a:effectLst>
                  <a:outerShdw blurRad="38100" dist="38100" dir="2700000" algn="tl">
                    <a:srgbClr val="000000">
                      <a:alpha val="43137"/>
                    </a:srgbClr>
                  </a:outerShdw>
                </a:effectLst>
              </a:rPr>
              <a:t>If user enters n value as 5</a:t>
            </a:r>
            <a:endParaRPr lang="en-IN" sz="2800" b="1" dirty="0">
              <a:solidFill>
                <a:srgbClr val="FFFF00"/>
              </a:solidFill>
              <a:effectLst>
                <a:outerShdw blurRad="38100" dist="38100" dir="2700000" algn="tl">
                  <a:srgbClr val="000000">
                    <a:alpha val="43137"/>
                  </a:srgbClr>
                </a:outerShdw>
              </a:effectLst>
            </a:endParaRPr>
          </a:p>
        </p:txBody>
      </p:sp>
      <p:sp>
        <p:nvSpPr>
          <p:cNvPr id="5" name="Title 1"/>
          <p:cNvSpPr txBox="1">
            <a:spLocks/>
          </p:cNvSpPr>
          <p:nvPr/>
        </p:nvSpPr>
        <p:spPr>
          <a:xfrm>
            <a:off x="1000100" y="1357298"/>
            <a:ext cx="5357850" cy="571504"/>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p>
            <a:pPr lvl="0" fontAlgn="base">
              <a:spcBef>
                <a:spcPct val="0"/>
              </a:spcBef>
              <a:spcAft>
                <a:spcPct val="0"/>
              </a:spcAft>
            </a:pPr>
            <a:r>
              <a:rPr lang="en-US" sz="2800" b="1" u="sng" dirty="0" smtClean="0">
                <a:solidFill>
                  <a:schemeClr val="bg1"/>
                </a:solidFill>
                <a:effectLst>
                  <a:outerShdw blurRad="38100" dist="38100" dir="2700000" algn="tl">
                    <a:srgbClr val="000000">
                      <a:alpha val="43137"/>
                    </a:srgbClr>
                  </a:outerShdw>
                </a:effectLst>
                <a:ea typeface="Times New Roman" pitchFamily="18" charset="0"/>
                <a:cs typeface="Times New Roman" pitchFamily="18" charset="0"/>
              </a:rPr>
              <a:t>ABOVE AVERAGE PROGRAMS</a:t>
            </a:r>
            <a:endParaRPr lang="en-US" sz="1400" dirty="0" smtClean="0">
              <a:solidFill>
                <a:schemeClr val="bg1"/>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itle 1"/>
          <p:cNvSpPr txBox="1">
            <a:spLocks/>
          </p:cNvSpPr>
          <p:nvPr/>
        </p:nvSpPr>
        <p:spPr>
          <a:xfrm>
            <a:off x="1142976" y="285728"/>
            <a:ext cx="7500990" cy="785818"/>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eaLnBrk="0" fontAlgn="base" hangingPunct="0">
              <a:spcBef>
                <a:spcPts val="1200"/>
              </a:spcBef>
              <a:spcAft>
                <a:spcPct val="0"/>
              </a:spcAft>
            </a:pPr>
            <a:r>
              <a:rPr lang="en-US" sz="2800" b="1" dirty="0" smtClean="0">
                <a:solidFill>
                  <a:srgbClr val="FFFF00"/>
                </a:solidFill>
                <a:effectLst>
                  <a:outerShdw blurRad="38100" dist="38100" dir="2700000" algn="tl">
                    <a:srgbClr val="000000">
                      <a:alpha val="43137"/>
                    </a:srgbClr>
                  </a:outerShdw>
                </a:effectLst>
                <a:ea typeface="Batang" pitchFamily="18" charset="-127"/>
                <a:cs typeface="Arial" pitchFamily="34" charset="0"/>
              </a:rPr>
              <a:t>for loop – Programs - Class work / Home Work</a:t>
            </a:r>
            <a:endParaRPr lang="en-US" sz="2800" b="1" dirty="0" smtClean="0">
              <a:solidFill>
                <a:srgbClr val="FFFF00"/>
              </a:solidFill>
              <a:effectLst>
                <a:outerShdw blurRad="38100" dist="38100" dir="2700000" algn="tl">
                  <a:srgbClr val="000000">
                    <a:alpha val="43137"/>
                  </a:srgbClr>
                </a:outerShdw>
              </a:effectLst>
              <a:cs typeface="Arial" pitchFamily="34" charset="0"/>
            </a:endParaRPr>
          </a:p>
        </p:txBody>
      </p:sp>
      <p:sp>
        <p:nvSpPr>
          <p:cNvPr id="1025" name="Rectangle 1"/>
          <p:cNvSpPr>
            <a:spLocks noChangeArrowheads="1"/>
          </p:cNvSpPr>
          <p:nvPr/>
        </p:nvSpPr>
        <p:spPr bwMode="auto">
          <a:xfrm>
            <a:off x="1357258" y="2214554"/>
            <a:ext cx="7501022"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IN" sz="2800" b="1" dirty="0" smtClean="0">
                <a:solidFill>
                  <a:srgbClr val="FFFF00"/>
                </a:solidFill>
                <a:effectLst>
                  <a:outerShdw blurRad="38100" dist="38100" dir="2700000" algn="tl">
                    <a:srgbClr val="000000">
                      <a:alpha val="43137"/>
                    </a:srgbClr>
                  </a:outerShdw>
                </a:effectLst>
              </a:rPr>
              <a:t>12. Write a PYTHON program to produce following design</a:t>
            </a:r>
          </a:p>
          <a:p>
            <a:r>
              <a:rPr lang="en-IN" sz="2800" b="1" dirty="0" smtClean="0">
                <a:solidFill>
                  <a:srgbClr val="FFFF00"/>
                </a:solidFill>
                <a:effectLst>
                  <a:outerShdw blurRad="38100" dist="38100" dir="2700000" algn="tl">
                    <a:srgbClr val="000000">
                      <a:alpha val="43137"/>
                    </a:srgbClr>
                  </a:outerShdw>
                </a:effectLst>
              </a:rPr>
              <a:t>1</a:t>
            </a:r>
          </a:p>
          <a:p>
            <a:r>
              <a:rPr lang="en-IN" sz="2800" b="1" dirty="0" smtClean="0">
                <a:solidFill>
                  <a:srgbClr val="FFFF00"/>
                </a:solidFill>
                <a:effectLst>
                  <a:outerShdw blurRad="38100" dist="38100" dir="2700000" algn="tl">
                    <a:srgbClr val="000000">
                      <a:alpha val="43137"/>
                    </a:srgbClr>
                  </a:outerShdw>
                </a:effectLst>
              </a:rPr>
              <a:t>2 2</a:t>
            </a:r>
          </a:p>
          <a:p>
            <a:r>
              <a:rPr lang="en-IN" sz="2800" b="1" dirty="0" smtClean="0">
                <a:solidFill>
                  <a:srgbClr val="FFFF00"/>
                </a:solidFill>
                <a:effectLst>
                  <a:outerShdw blurRad="38100" dist="38100" dir="2700000" algn="tl">
                    <a:srgbClr val="000000">
                      <a:alpha val="43137"/>
                    </a:srgbClr>
                  </a:outerShdw>
                </a:effectLst>
              </a:rPr>
              <a:t>3 3 3</a:t>
            </a:r>
          </a:p>
          <a:p>
            <a:r>
              <a:rPr lang="en-IN" sz="2800" b="1" dirty="0" smtClean="0">
                <a:solidFill>
                  <a:srgbClr val="FFFF00"/>
                </a:solidFill>
                <a:effectLst>
                  <a:outerShdw blurRad="38100" dist="38100" dir="2700000" algn="tl">
                    <a:srgbClr val="000000">
                      <a:alpha val="43137"/>
                    </a:srgbClr>
                  </a:outerShdw>
                </a:effectLst>
              </a:rPr>
              <a:t>4 4 4 4 </a:t>
            </a:r>
          </a:p>
          <a:p>
            <a:r>
              <a:rPr lang="en-IN" sz="2800" b="1" dirty="0" smtClean="0">
                <a:solidFill>
                  <a:srgbClr val="FFFF00"/>
                </a:solidFill>
                <a:effectLst>
                  <a:outerShdw blurRad="38100" dist="38100" dir="2700000" algn="tl">
                    <a:srgbClr val="000000">
                      <a:alpha val="43137"/>
                    </a:srgbClr>
                  </a:outerShdw>
                </a:effectLst>
              </a:rPr>
              <a:t>5 5 5 5 5</a:t>
            </a:r>
          </a:p>
          <a:p>
            <a:r>
              <a:rPr lang="en-IN" sz="2800" b="1" dirty="0" smtClean="0">
                <a:solidFill>
                  <a:srgbClr val="FFFF00"/>
                </a:solidFill>
                <a:effectLst>
                  <a:outerShdw blurRad="38100" dist="38100" dir="2700000" algn="tl">
                    <a:srgbClr val="000000">
                      <a:alpha val="43137"/>
                    </a:srgbClr>
                  </a:outerShdw>
                </a:effectLst>
              </a:rPr>
              <a:t>If user enters n value as 5</a:t>
            </a:r>
            <a:endParaRPr lang="en-IN" sz="2800" b="1" dirty="0">
              <a:solidFill>
                <a:srgbClr val="FFFF00"/>
              </a:solidFill>
              <a:effectLst>
                <a:outerShdw blurRad="38100" dist="38100" dir="2700000" algn="tl">
                  <a:srgbClr val="000000">
                    <a:alpha val="43137"/>
                  </a:srgbClr>
                </a:outerShdw>
              </a:effectLst>
            </a:endParaRPr>
          </a:p>
        </p:txBody>
      </p:sp>
      <p:sp>
        <p:nvSpPr>
          <p:cNvPr id="5" name="Title 1"/>
          <p:cNvSpPr txBox="1">
            <a:spLocks/>
          </p:cNvSpPr>
          <p:nvPr/>
        </p:nvSpPr>
        <p:spPr>
          <a:xfrm>
            <a:off x="1000100" y="1357298"/>
            <a:ext cx="5357850" cy="571504"/>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p>
            <a:pPr lvl="0" fontAlgn="base">
              <a:spcBef>
                <a:spcPct val="0"/>
              </a:spcBef>
              <a:spcAft>
                <a:spcPct val="0"/>
              </a:spcAft>
            </a:pPr>
            <a:r>
              <a:rPr lang="en-US" sz="2800" b="1" u="sng" dirty="0" smtClean="0">
                <a:solidFill>
                  <a:schemeClr val="bg1"/>
                </a:solidFill>
                <a:effectLst>
                  <a:outerShdw blurRad="38100" dist="38100" dir="2700000" algn="tl">
                    <a:srgbClr val="000000">
                      <a:alpha val="43137"/>
                    </a:srgbClr>
                  </a:outerShdw>
                </a:effectLst>
                <a:ea typeface="Times New Roman" pitchFamily="18" charset="0"/>
                <a:cs typeface="Times New Roman" pitchFamily="18" charset="0"/>
              </a:rPr>
              <a:t>ABOVE AVERAGE PROGRAMS</a:t>
            </a:r>
            <a:endParaRPr lang="en-US" sz="1400" dirty="0" smtClean="0">
              <a:solidFill>
                <a:schemeClr val="bg1"/>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1714480" y="3357562"/>
            <a:ext cx="6858048" cy="785818"/>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marL="0" lvl="1" eaLnBrk="0" fontAlgn="base" hangingPunct="0">
              <a:spcBef>
                <a:spcPts val="1200"/>
              </a:spcBef>
              <a:spcAft>
                <a:spcPct val="0"/>
              </a:spcAft>
            </a:pPr>
            <a:r>
              <a:rPr lang="en-US" sz="2800" b="1" dirty="0" smtClean="0">
                <a:solidFill>
                  <a:srgbClr val="FFFF00"/>
                </a:solidFill>
                <a:effectLst>
                  <a:outerShdw blurRad="38100" dist="38100" dir="2700000" algn="tl">
                    <a:srgbClr val="000000">
                      <a:alpha val="43137"/>
                    </a:srgbClr>
                  </a:outerShdw>
                </a:effectLst>
                <a:ea typeface="Batang" pitchFamily="18" charset="-127"/>
                <a:cs typeface="Arial" pitchFamily="34" charset="0"/>
              </a:rPr>
              <a:t>   4. </a:t>
            </a:r>
            <a:r>
              <a:rPr lang="en-US" sz="2800" b="1" dirty="0" smtClean="0">
                <a:solidFill>
                  <a:srgbClr val="FFFF00"/>
                </a:solidFill>
                <a:effectLst>
                  <a:outerShdw blurRad="38100" dist="38100" dir="2700000" algn="tl">
                    <a:srgbClr val="000000">
                      <a:alpha val="43137"/>
                    </a:srgbClr>
                  </a:outerShdw>
                </a:effectLst>
                <a:ea typeface="Calibri" pitchFamily="34" charset="0"/>
                <a:cs typeface="Arial" pitchFamily="34" charset="0"/>
              </a:rPr>
              <a:t>BRANCHING OR JUMPING STATEMENTS</a:t>
            </a:r>
            <a:r>
              <a:rPr lang="en-US" sz="2800" b="1" dirty="0" smtClean="0">
                <a:solidFill>
                  <a:srgbClr val="FFFF00"/>
                </a:solidFill>
                <a:effectLst>
                  <a:outerShdw blurRad="38100" dist="38100" dir="2700000" algn="tl">
                    <a:srgbClr val="000000">
                      <a:alpha val="43137"/>
                    </a:srgbClr>
                  </a:outerShdw>
                </a:effectLst>
                <a:cs typeface="Arial" pitchFamily="34" charset="0"/>
              </a:rPr>
              <a:t> </a:t>
            </a: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1571604" y="285728"/>
            <a:ext cx="6858048" cy="785818"/>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marL="0" lvl="1" eaLnBrk="0" fontAlgn="base" hangingPunct="0">
              <a:spcBef>
                <a:spcPts val="1200"/>
              </a:spcBef>
              <a:spcAft>
                <a:spcPct val="0"/>
              </a:spcAft>
            </a:pPr>
            <a:r>
              <a:rPr lang="en-US" sz="2800" b="1" dirty="0" smtClean="0">
                <a:solidFill>
                  <a:srgbClr val="FFFF00"/>
                </a:solidFill>
                <a:effectLst>
                  <a:outerShdw blurRad="38100" dist="38100" dir="2700000" algn="tl">
                    <a:srgbClr val="000000">
                      <a:alpha val="43137"/>
                    </a:srgbClr>
                  </a:outerShdw>
                </a:effectLst>
                <a:ea typeface="Batang" pitchFamily="18" charset="-127"/>
                <a:cs typeface="Arial" pitchFamily="34" charset="0"/>
              </a:rPr>
              <a:t>   4. </a:t>
            </a:r>
            <a:r>
              <a:rPr lang="en-US" sz="2800" b="1" dirty="0" smtClean="0">
                <a:solidFill>
                  <a:srgbClr val="FFFF00"/>
                </a:solidFill>
                <a:effectLst>
                  <a:outerShdw blurRad="38100" dist="38100" dir="2700000" algn="tl">
                    <a:srgbClr val="000000">
                      <a:alpha val="43137"/>
                    </a:srgbClr>
                  </a:outerShdw>
                </a:effectLst>
                <a:ea typeface="Calibri" pitchFamily="34" charset="0"/>
                <a:cs typeface="Arial" pitchFamily="34" charset="0"/>
              </a:rPr>
              <a:t>BRANCHING OR JUMPING STATEMENTS</a:t>
            </a:r>
            <a:r>
              <a:rPr lang="en-US" sz="2800" b="1" dirty="0" smtClean="0">
                <a:solidFill>
                  <a:srgbClr val="FFFF00"/>
                </a:solidFill>
                <a:effectLst>
                  <a:outerShdw blurRad="38100" dist="38100" dir="2700000" algn="tl">
                    <a:srgbClr val="000000">
                      <a:alpha val="43137"/>
                    </a:srgbClr>
                  </a:outerShdw>
                </a:effectLst>
                <a:cs typeface="Arial" pitchFamily="34" charset="0"/>
              </a:rPr>
              <a:t> </a:t>
            </a:r>
          </a:p>
        </p:txBody>
      </p:sp>
      <p:sp>
        <p:nvSpPr>
          <p:cNvPr id="3" name="Rectangle 2"/>
          <p:cNvSpPr/>
          <p:nvPr/>
        </p:nvSpPr>
        <p:spPr>
          <a:xfrm>
            <a:off x="1714480" y="2011689"/>
            <a:ext cx="7000924" cy="867930"/>
          </a:xfrm>
          <a:prstGeom prst="rect">
            <a:avLst/>
          </a:prstGeom>
        </p:spPr>
        <p:txBody>
          <a:bodyPr wrap="square">
            <a:spAutoFit/>
          </a:bodyPr>
          <a:lstStyle/>
          <a:p>
            <a:pPr algn="just">
              <a:lnSpc>
                <a:spcPct val="90000"/>
              </a:lnSpc>
            </a:pPr>
            <a:r>
              <a:rPr lang="en-US" sz="2800" b="1" dirty="0" smtClean="0">
                <a:solidFill>
                  <a:schemeClr val="bg1"/>
                </a:solidFill>
                <a:effectLst>
                  <a:outerShdw blurRad="38100" dist="38100" dir="2700000" algn="tl">
                    <a:srgbClr val="000000">
                      <a:alpha val="43137"/>
                    </a:srgbClr>
                  </a:outerShdw>
                </a:effectLst>
              </a:rPr>
              <a:t>Python has an unconditional branching statements  and they are,		</a:t>
            </a:r>
          </a:p>
        </p:txBody>
      </p:sp>
      <p:sp>
        <p:nvSpPr>
          <p:cNvPr id="4" name="Title 1"/>
          <p:cNvSpPr txBox="1">
            <a:spLocks/>
          </p:cNvSpPr>
          <p:nvPr/>
        </p:nvSpPr>
        <p:spPr>
          <a:xfrm>
            <a:off x="1714480" y="3500438"/>
            <a:ext cx="6858048" cy="785818"/>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p>
            <a:pPr marL="0" lvl="1" eaLnBrk="0" fontAlgn="base" hangingPunct="0">
              <a:spcBef>
                <a:spcPts val="1200"/>
              </a:spcBef>
              <a:spcAft>
                <a:spcPct val="0"/>
              </a:spcAft>
            </a:pPr>
            <a:r>
              <a:rPr lang="en-US" sz="2800" b="1" dirty="0" smtClean="0">
                <a:solidFill>
                  <a:schemeClr val="tx1"/>
                </a:solidFill>
                <a:effectLst>
                  <a:outerShdw blurRad="38100" dist="38100" dir="2700000" algn="tl">
                    <a:srgbClr val="000000">
                      <a:alpha val="43137"/>
                    </a:srgbClr>
                  </a:outerShdw>
                </a:effectLst>
                <a:ea typeface="Batang" pitchFamily="18" charset="-127"/>
                <a:cs typeface="Arial" pitchFamily="34" charset="0"/>
              </a:rPr>
              <a:t>   1. break STATEMENT</a:t>
            </a:r>
            <a:endParaRPr lang="en-US" sz="2800" b="1" dirty="0" smtClean="0">
              <a:solidFill>
                <a:schemeClr val="tx1"/>
              </a:solidFill>
              <a:effectLst>
                <a:outerShdw blurRad="38100" dist="38100" dir="2700000" algn="tl">
                  <a:srgbClr val="000000">
                    <a:alpha val="43137"/>
                  </a:srgbClr>
                </a:outerShdw>
              </a:effectLst>
              <a:cs typeface="Arial" pitchFamily="34" charset="0"/>
            </a:endParaRPr>
          </a:p>
        </p:txBody>
      </p:sp>
      <p:sp>
        <p:nvSpPr>
          <p:cNvPr id="5" name="Title 1"/>
          <p:cNvSpPr txBox="1">
            <a:spLocks/>
          </p:cNvSpPr>
          <p:nvPr/>
        </p:nvSpPr>
        <p:spPr>
          <a:xfrm>
            <a:off x="1714480" y="4714884"/>
            <a:ext cx="6858048" cy="785818"/>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marL="0" lvl="1" eaLnBrk="0" fontAlgn="base" hangingPunct="0">
              <a:spcBef>
                <a:spcPts val="1200"/>
              </a:spcBef>
              <a:spcAft>
                <a:spcPct val="0"/>
              </a:spcAft>
            </a:pPr>
            <a:r>
              <a:rPr lang="en-US" sz="2800" b="1" dirty="0" smtClean="0">
                <a:solidFill>
                  <a:schemeClr val="tx1"/>
                </a:solidFill>
                <a:effectLst>
                  <a:outerShdw blurRad="38100" dist="38100" dir="2700000" algn="tl">
                    <a:srgbClr val="000000">
                      <a:alpha val="43137"/>
                    </a:srgbClr>
                  </a:outerShdw>
                </a:effectLst>
                <a:ea typeface="Batang" pitchFamily="18" charset="-127"/>
                <a:cs typeface="Arial" pitchFamily="34" charset="0"/>
              </a:rPr>
              <a:t>   2. continue STATEMENT</a:t>
            </a:r>
            <a:endParaRPr lang="en-US" sz="2800" b="1" dirty="0" smtClean="0">
              <a:solidFill>
                <a:schemeClr val="tx1"/>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1571604" y="285728"/>
            <a:ext cx="6858048" cy="785818"/>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marL="0" lvl="1" eaLnBrk="0" fontAlgn="base" hangingPunct="0">
              <a:spcBef>
                <a:spcPts val="1200"/>
              </a:spcBef>
              <a:spcAft>
                <a:spcPct val="0"/>
              </a:spcAft>
            </a:pPr>
            <a:r>
              <a:rPr lang="en-US" sz="2800" b="1" dirty="0" smtClean="0">
                <a:solidFill>
                  <a:srgbClr val="FFFF00"/>
                </a:solidFill>
                <a:effectLst>
                  <a:outerShdw blurRad="38100" dist="38100" dir="2700000" algn="tl">
                    <a:srgbClr val="000000">
                      <a:alpha val="43137"/>
                    </a:srgbClr>
                  </a:outerShdw>
                </a:effectLst>
                <a:ea typeface="Batang" pitchFamily="18" charset="-127"/>
                <a:cs typeface="Arial" pitchFamily="34" charset="0"/>
              </a:rPr>
              <a:t>   4. </a:t>
            </a:r>
            <a:r>
              <a:rPr lang="en-US" sz="2800" b="1" dirty="0" smtClean="0">
                <a:solidFill>
                  <a:srgbClr val="FFFF00"/>
                </a:solidFill>
                <a:effectLst>
                  <a:outerShdw blurRad="38100" dist="38100" dir="2700000" algn="tl">
                    <a:srgbClr val="000000">
                      <a:alpha val="43137"/>
                    </a:srgbClr>
                  </a:outerShdw>
                </a:effectLst>
                <a:ea typeface="Calibri" pitchFamily="34" charset="0"/>
                <a:cs typeface="Arial" pitchFamily="34" charset="0"/>
              </a:rPr>
              <a:t>BRANCHING OR JUMPING STATEMENTS</a:t>
            </a:r>
            <a:r>
              <a:rPr lang="en-US" sz="2800" b="1" dirty="0" smtClean="0">
                <a:solidFill>
                  <a:srgbClr val="FFFF00"/>
                </a:solidFill>
                <a:effectLst>
                  <a:outerShdw blurRad="38100" dist="38100" dir="2700000" algn="tl">
                    <a:srgbClr val="000000">
                      <a:alpha val="43137"/>
                    </a:srgbClr>
                  </a:outerShdw>
                </a:effectLst>
                <a:cs typeface="Arial" pitchFamily="34" charset="0"/>
              </a:rPr>
              <a:t> </a:t>
            </a:r>
          </a:p>
        </p:txBody>
      </p:sp>
      <p:sp>
        <p:nvSpPr>
          <p:cNvPr id="4" name="Title 1"/>
          <p:cNvSpPr txBox="1">
            <a:spLocks/>
          </p:cNvSpPr>
          <p:nvPr/>
        </p:nvSpPr>
        <p:spPr>
          <a:xfrm>
            <a:off x="1643042" y="1500174"/>
            <a:ext cx="6858048" cy="785818"/>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p>
            <a:pPr marL="0" lvl="1" algn="ctr" eaLnBrk="0" fontAlgn="base" hangingPunct="0">
              <a:spcBef>
                <a:spcPts val="1200"/>
              </a:spcBef>
              <a:spcAft>
                <a:spcPct val="0"/>
              </a:spcAft>
            </a:pPr>
            <a:r>
              <a:rPr lang="en-US" sz="3200" b="1" dirty="0" smtClean="0">
                <a:solidFill>
                  <a:schemeClr val="tx1"/>
                </a:solidFill>
                <a:effectLst>
                  <a:outerShdw blurRad="38100" dist="38100" dir="2700000" algn="tl">
                    <a:srgbClr val="000000">
                      <a:alpha val="43137"/>
                    </a:srgbClr>
                  </a:outerShdw>
                </a:effectLst>
                <a:ea typeface="Batang" pitchFamily="18" charset="-127"/>
                <a:cs typeface="Arial" pitchFamily="34" charset="0"/>
              </a:rPr>
              <a:t>   1. break STATEMENT</a:t>
            </a:r>
            <a:endParaRPr lang="en-US" sz="3200" b="1" dirty="0" smtClean="0">
              <a:solidFill>
                <a:schemeClr val="tx1"/>
              </a:solidFill>
              <a:effectLst>
                <a:outerShdw blurRad="38100" dist="38100" dir="2700000" algn="tl">
                  <a:srgbClr val="000000">
                    <a:alpha val="43137"/>
                  </a:srgbClr>
                </a:outerShdw>
              </a:effectLst>
              <a:cs typeface="Arial" pitchFamily="34" charset="0"/>
            </a:endParaRPr>
          </a:p>
        </p:txBody>
      </p:sp>
      <p:sp>
        <p:nvSpPr>
          <p:cNvPr id="6" name="Rectangle 5"/>
          <p:cNvSpPr/>
          <p:nvPr/>
        </p:nvSpPr>
        <p:spPr>
          <a:xfrm>
            <a:off x="1428728" y="3000372"/>
            <a:ext cx="7000924" cy="2677656"/>
          </a:xfrm>
          <a:prstGeom prst="rect">
            <a:avLst/>
          </a:prstGeom>
        </p:spPr>
        <p:txBody>
          <a:bodyPr wrap="square">
            <a:spAutoFit/>
          </a:bodyPr>
          <a:lstStyle/>
          <a:p>
            <a:pPr algn="just"/>
            <a:r>
              <a:rPr lang="en-IN" sz="2800" b="1" dirty="0" smtClean="0">
                <a:solidFill>
                  <a:schemeClr val="bg1"/>
                </a:solidFill>
                <a:effectLst>
                  <a:outerShdw blurRad="38100" dist="38100" dir="2700000" algn="tl">
                    <a:srgbClr val="000000">
                      <a:alpha val="43137"/>
                    </a:srgbClr>
                  </a:outerShdw>
                </a:effectLst>
              </a:rPr>
              <a:t>	Break can be used to unconditionally jump out of the loop. It terminates the execution of the loop. Break can be used in while loop and for loop. Break is mostly required, when because of some external condition, we need to exit from a loop.</a:t>
            </a:r>
            <a:endParaRPr lang="en-IN"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571604" y="285728"/>
            <a:ext cx="6858048" cy="785818"/>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p>
            <a:pPr marL="0" lvl="1" algn="ctr" eaLnBrk="0" fontAlgn="base" hangingPunct="0">
              <a:spcBef>
                <a:spcPts val="1200"/>
              </a:spcBef>
              <a:spcAft>
                <a:spcPct val="0"/>
              </a:spcAft>
            </a:pPr>
            <a:r>
              <a:rPr lang="en-US" sz="3200" b="1" dirty="0" smtClean="0">
                <a:solidFill>
                  <a:schemeClr val="tx1"/>
                </a:solidFill>
                <a:effectLst>
                  <a:outerShdw blurRad="38100" dist="38100" dir="2700000" algn="tl">
                    <a:srgbClr val="000000">
                      <a:alpha val="43137"/>
                    </a:srgbClr>
                  </a:outerShdw>
                </a:effectLst>
                <a:ea typeface="Batang" pitchFamily="18" charset="-127"/>
                <a:cs typeface="Arial" pitchFamily="34" charset="0"/>
              </a:rPr>
              <a:t>   1. break STATEMENT</a:t>
            </a:r>
            <a:endParaRPr lang="en-US" sz="3200" b="1" dirty="0" smtClean="0">
              <a:solidFill>
                <a:schemeClr val="tx1"/>
              </a:solidFill>
              <a:effectLst>
                <a:outerShdw blurRad="38100" dist="38100" dir="2700000" algn="tl">
                  <a:srgbClr val="000000">
                    <a:alpha val="43137"/>
                  </a:srgbClr>
                </a:outerShdw>
              </a:effectLst>
              <a:cs typeface="Arial" pitchFamily="34" charset="0"/>
            </a:endParaRPr>
          </a:p>
        </p:txBody>
      </p:sp>
      <p:sp>
        <p:nvSpPr>
          <p:cNvPr id="22" name="Oval Callout 21"/>
          <p:cNvSpPr/>
          <p:nvPr/>
        </p:nvSpPr>
        <p:spPr>
          <a:xfrm>
            <a:off x="6929454" y="1785926"/>
            <a:ext cx="1857388" cy="1285884"/>
          </a:xfrm>
          <a:prstGeom prst="wedgeEllipseCallout">
            <a:avLst>
              <a:gd name="adj1" fmla="val -145530"/>
              <a:gd name="adj2" fmla="val 149801"/>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000" b="1" dirty="0" smtClean="0">
                <a:solidFill>
                  <a:schemeClr val="tx1"/>
                </a:solidFill>
                <a:effectLst>
                  <a:outerShdw blurRad="38100" dist="38100" dir="2700000" algn="tl">
                    <a:srgbClr val="000000">
                      <a:alpha val="43137"/>
                    </a:srgbClr>
                  </a:outerShdw>
                </a:effectLst>
                <a:latin typeface="Arial" charset="0"/>
              </a:rPr>
              <a:t>break  causes jump</a:t>
            </a:r>
          </a:p>
        </p:txBody>
      </p:sp>
      <p:sp>
        <p:nvSpPr>
          <p:cNvPr id="6" name="AutoShape 6"/>
          <p:cNvSpPr>
            <a:spLocks noChangeArrowheads="1"/>
          </p:cNvSpPr>
          <p:nvPr/>
        </p:nvSpPr>
        <p:spPr bwMode="auto">
          <a:xfrm>
            <a:off x="3660754" y="1151838"/>
            <a:ext cx="1778034" cy="1963743"/>
          </a:xfrm>
          <a:prstGeom prst="diamond">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r>
              <a:rPr lang="en-US" sz="2400" b="1" dirty="0">
                <a:solidFill>
                  <a:schemeClr val="tx1"/>
                </a:solidFill>
                <a:effectLst>
                  <a:outerShdw blurRad="38100" dist="38100" dir="2700000" algn="tl">
                    <a:srgbClr val="000000">
                      <a:alpha val="43137"/>
                    </a:srgbClr>
                  </a:outerShdw>
                </a:effectLst>
              </a:rPr>
              <a:t>Condition ?</a:t>
            </a:r>
          </a:p>
        </p:txBody>
      </p:sp>
      <p:sp>
        <p:nvSpPr>
          <p:cNvPr id="10" name="AutoShape 9"/>
          <p:cNvSpPr>
            <a:spLocks noChangeArrowheads="1"/>
          </p:cNvSpPr>
          <p:nvPr/>
        </p:nvSpPr>
        <p:spPr bwMode="auto">
          <a:xfrm>
            <a:off x="3910025" y="3379106"/>
            <a:ext cx="1447800" cy="609600"/>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en-US" sz="1800" b="1">
                <a:solidFill>
                  <a:srgbClr val="FFFF00"/>
                </a:solidFill>
                <a:latin typeface="Arial" charset="0"/>
              </a:rPr>
              <a:t>Statement 1</a:t>
            </a:r>
          </a:p>
        </p:txBody>
      </p:sp>
      <p:sp>
        <p:nvSpPr>
          <p:cNvPr id="11" name="AutoShape 10"/>
          <p:cNvSpPr>
            <a:spLocks noChangeArrowheads="1"/>
          </p:cNvSpPr>
          <p:nvPr/>
        </p:nvSpPr>
        <p:spPr bwMode="auto">
          <a:xfrm>
            <a:off x="3981463" y="4387168"/>
            <a:ext cx="1447800" cy="609600"/>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en-US" sz="1800" b="1" dirty="0" smtClean="0">
                <a:solidFill>
                  <a:srgbClr val="FFFF00"/>
                </a:solidFill>
                <a:latin typeface="Arial" charset="0"/>
              </a:rPr>
              <a:t>break</a:t>
            </a:r>
            <a:endParaRPr lang="en-US" sz="1800" b="1" dirty="0">
              <a:solidFill>
                <a:srgbClr val="FFFF00"/>
              </a:solidFill>
              <a:latin typeface="Arial" charset="0"/>
            </a:endParaRPr>
          </a:p>
        </p:txBody>
      </p:sp>
      <p:sp>
        <p:nvSpPr>
          <p:cNvPr id="19" name="TextBox 14"/>
          <p:cNvSpPr txBox="1">
            <a:spLocks noChangeArrowheads="1"/>
          </p:cNvSpPr>
          <p:nvPr/>
        </p:nvSpPr>
        <p:spPr bwMode="auto">
          <a:xfrm>
            <a:off x="2428860" y="1580466"/>
            <a:ext cx="652743" cy="369332"/>
          </a:xfrm>
          <a:prstGeom prst="rect">
            <a:avLst/>
          </a:prstGeom>
          <a:noFill/>
          <a:ln w="9525">
            <a:noFill/>
            <a:miter lim="800000"/>
            <a:headEnd/>
            <a:tailEnd/>
          </a:ln>
        </p:spPr>
        <p:txBody>
          <a:bodyPr wrap="none">
            <a:spAutoFit/>
          </a:bodyPr>
          <a:lstStyle/>
          <a:p>
            <a:r>
              <a:rPr lang="en-IN" sz="1800" b="1" dirty="0" smtClean="0">
                <a:solidFill>
                  <a:srgbClr val="FFFF00"/>
                </a:solidFill>
              </a:rPr>
              <a:t>Loop</a:t>
            </a:r>
            <a:endParaRPr lang="en-IN" sz="1800" b="1" dirty="0">
              <a:solidFill>
                <a:srgbClr val="FFFF00"/>
              </a:solidFill>
            </a:endParaRPr>
          </a:p>
        </p:txBody>
      </p:sp>
      <p:sp>
        <p:nvSpPr>
          <p:cNvPr id="20" name="TextBox 15"/>
          <p:cNvSpPr txBox="1">
            <a:spLocks noChangeArrowheads="1"/>
          </p:cNvSpPr>
          <p:nvPr/>
        </p:nvSpPr>
        <p:spPr bwMode="auto">
          <a:xfrm>
            <a:off x="3784613" y="2945718"/>
            <a:ext cx="658812" cy="369888"/>
          </a:xfrm>
          <a:prstGeom prst="rect">
            <a:avLst/>
          </a:prstGeom>
          <a:noFill/>
          <a:ln w="9525">
            <a:noFill/>
            <a:miter lim="800000"/>
            <a:headEnd/>
            <a:tailEnd/>
          </a:ln>
        </p:spPr>
        <p:txBody>
          <a:bodyPr wrap="none">
            <a:spAutoFit/>
          </a:bodyPr>
          <a:lstStyle/>
          <a:p>
            <a:r>
              <a:rPr lang="en-IN" sz="1800" b="1" dirty="0">
                <a:solidFill>
                  <a:srgbClr val="FFFF00"/>
                </a:solidFill>
              </a:rPr>
              <a:t>True</a:t>
            </a:r>
          </a:p>
        </p:txBody>
      </p:sp>
      <p:sp>
        <p:nvSpPr>
          <p:cNvPr id="26" name="Down Arrow 25"/>
          <p:cNvSpPr/>
          <p:nvPr/>
        </p:nvSpPr>
        <p:spPr>
          <a:xfrm>
            <a:off x="4470402" y="5009490"/>
            <a:ext cx="357190" cy="1500174"/>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27" name="Down Arrow 26"/>
          <p:cNvSpPr/>
          <p:nvPr/>
        </p:nvSpPr>
        <p:spPr>
          <a:xfrm rot="16200000">
            <a:off x="2701230" y="1395180"/>
            <a:ext cx="370572" cy="1571636"/>
          </a:xfrm>
          <a:prstGeom prst="downArrow">
            <a:avLst>
              <a:gd name="adj1" fmla="val 50000"/>
              <a:gd name="adj2" fmla="val 47439"/>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28" name="Down Arrow 27"/>
          <p:cNvSpPr/>
          <p:nvPr/>
        </p:nvSpPr>
        <p:spPr>
          <a:xfrm rot="10800000">
            <a:off x="2000232" y="2151970"/>
            <a:ext cx="357190" cy="3429024"/>
          </a:xfrm>
          <a:prstGeom prst="downArrow">
            <a:avLst>
              <a:gd name="adj1" fmla="val 50000"/>
              <a:gd name="adj2" fmla="val 47439"/>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29" name="Down Arrow 28"/>
          <p:cNvSpPr/>
          <p:nvPr/>
        </p:nvSpPr>
        <p:spPr>
          <a:xfrm rot="16200000" flipH="1">
            <a:off x="5943270" y="4052334"/>
            <a:ext cx="357190" cy="1329426"/>
          </a:xfrm>
          <a:prstGeom prst="downArrow">
            <a:avLst>
              <a:gd name="adj1" fmla="val 50000"/>
              <a:gd name="adj2" fmla="val 47439"/>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30" name="Down Arrow 29"/>
          <p:cNvSpPr/>
          <p:nvPr/>
        </p:nvSpPr>
        <p:spPr>
          <a:xfrm>
            <a:off x="4500562" y="4009358"/>
            <a:ext cx="285752" cy="428628"/>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31" name="Down Arrow 30"/>
          <p:cNvSpPr/>
          <p:nvPr/>
        </p:nvSpPr>
        <p:spPr>
          <a:xfrm>
            <a:off x="4414610" y="3010358"/>
            <a:ext cx="285752" cy="428628"/>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17" name="Down Arrow 16"/>
          <p:cNvSpPr/>
          <p:nvPr/>
        </p:nvSpPr>
        <p:spPr>
          <a:xfrm rot="16200000" flipH="1" flipV="1">
            <a:off x="3193473" y="4270510"/>
            <a:ext cx="357190" cy="2315044"/>
          </a:xfrm>
          <a:prstGeom prst="downArrow">
            <a:avLst>
              <a:gd name="adj1" fmla="val 50000"/>
              <a:gd name="adj2" fmla="val 47439"/>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18" name="Down Arrow 17"/>
          <p:cNvSpPr/>
          <p:nvPr/>
        </p:nvSpPr>
        <p:spPr>
          <a:xfrm rot="10800000" flipV="1">
            <a:off x="6643702" y="4580862"/>
            <a:ext cx="357190" cy="1357322"/>
          </a:xfrm>
          <a:prstGeom prst="downArrow">
            <a:avLst>
              <a:gd name="adj1" fmla="val 50000"/>
              <a:gd name="adj2" fmla="val 47439"/>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21" name="Down Arrow 20"/>
          <p:cNvSpPr/>
          <p:nvPr/>
        </p:nvSpPr>
        <p:spPr>
          <a:xfrm rot="16200000" flipH="1" flipV="1">
            <a:off x="5622365" y="4873305"/>
            <a:ext cx="357190" cy="2315044"/>
          </a:xfrm>
          <a:prstGeom prst="downArrow">
            <a:avLst>
              <a:gd name="adj1" fmla="val 50000"/>
              <a:gd name="adj2" fmla="val 47439"/>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571604" y="285728"/>
            <a:ext cx="6858048" cy="785818"/>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p>
            <a:pPr marL="0" lvl="1" algn="ctr" eaLnBrk="0" fontAlgn="base" hangingPunct="0">
              <a:spcBef>
                <a:spcPts val="1200"/>
              </a:spcBef>
              <a:spcAft>
                <a:spcPct val="0"/>
              </a:spcAft>
            </a:pPr>
            <a:r>
              <a:rPr lang="en-US" sz="3200" b="1" dirty="0" smtClean="0">
                <a:solidFill>
                  <a:schemeClr val="tx1"/>
                </a:solidFill>
                <a:effectLst>
                  <a:outerShdw blurRad="38100" dist="38100" dir="2700000" algn="tl">
                    <a:srgbClr val="000000">
                      <a:alpha val="43137"/>
                    </a:srgbClr>
                  </a:outerShdw>
                </a:effectLst>
                <a:ea typeface="Batang" pitchFamily="18" charset="-127"/>
                <a:cs typeface="Arial" pitchFamily="34" charset="0"/>
              </a:rPr>
              <a:t>   1. break STATEMENT</a:t>
            </a:r>
            <a:endParaRPr lang="en-US" sz="3200" b="1" dirty="0" smtClean="0">
              <a:solidFill>
                <a:schemeClr val="tx1"/>
              </a:solidFill>
              <a:effectLst>
                <a:outerShdw blurRad="38100" dist="38100" dir="2700000" algn="tl">
                  <a:srgbClr val="000000">
                    <a:alpha val="43137"/>
                  </a:srgbClr>
                </a:outerShdw>
              </a:effectLst>
              <a:cs typeface="Arial" pitchFamily="34" charset="0"/>
            </a:endParaRPr>
          </a:p>
        </p:txBody>
      </p:sp>
      <p:pic>
        <p:nvPicPr>
          <p:cNvPr id="1026" name="Picture 2"/>
          <p:cNvPicPr>
            <a:picLocks noChangeAspect="1" noChangeArrowheads="1"/>
          </p:cNvPicPr>
          <p:nvPr/>
        </p:nvPicPr>
        <p:blipFill>
          <a:blip r:embed="rId3" cstate="print"/>
          <a:srcRect l="41179" t="23437" r="23682" b="27734"/>
          <a:stretch>
            <a:fillRect/>
          </a:stretch>
        </p:blipFill>
        <p:spPr bwMode="auto">
          <a:xfrm>
            <a:off x="428596" y="1571612"/>
            <a:ext cx="5572164" cy="4353253"/>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cstate="print"/>
          <a:srcRect l="42277" t="16601" r="42899" b="34570"/>
          <a:stretch>
            <a:fillRect/>
          </a:stretch>
        </p:blipFill>
        <p:spPr bwMode="auto">
          <a:xfrm>
            <a:off x="6500826" y="2428868"/>
            <a:ext cx="2286016" cy="4233363"/>
          </a:xfrm>
          <a:prstGeom prst="rect">
            <a:avLst/>
          </a:prstGeom>
          <a:noFill/>
          <a:ln w="9525">
            <a:noFill/>
            <a:miter lim="800000"/>
            <a:headEnd/>
            <a:tailEnd/>
          </a:ln>
          <a:effectLst/>
        </p:spPr>
      </p:pic>
      <p:sp>
        <p:nvSpPr>
          <p:cNvPr id="10" name="Pentagon 9"/>
          <p:cNvSpPr/>
          <p:nvPr/>
        </p:nvSpPr>
        <p:spPr>
          <a:xfrm>
            <a:off x="6786578" y="1571612"/>
            <a:ext cx="2000264" cy="642942"/>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800" b="1" u="sng" dirty="0" smtClean="0">
                <a:effectLst>
                  <a:outerShdw blurRad="38100" dist="38100" dir="2700000" algn="tl">
                    <a:srgbClr val="000000">
                      <a:alpha val="43137"/>
                    </a:srgbClr>
                  </a:outerShdw>
                </a:effectLst>
              </a:rPr>
              <a:t>OUT PUT</a:t>
            </a:r>
            <a:endParaRPr lang="en-IN" sz="2800" b="1" u="sng"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500166" y="357166"/>
            <a:ext cx="6858048" cy="785818"/>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marL="0" lvl="1" algn="ctr" eaLnBrk="0" fontAlgn="base" hangingPunct="0">
              <a:spcBef>
                <a:spcPts val="1200"/>
              </a:spcBef>
              <a:spcAft>
                <a:spcPct val="0"/>
              </a:spcAft>
            </a:pPr>
            <a:r>
              <a:rPr lang="en-US" sz="2800" b="1" dirty="0" smtClean="0">
                <a:solidFill>
                  <a:schemeClr val="tx1"/>
                </a:solidFill>
                <a:effectLst>
                  <a:outerShdw blurRad="38100" dist="38100" dir="2700000" algn="tl">
                    <a:srgbClr val="000000">
                      <a:alpha val="43137"/>
                    </a:srgbClr>
                  </a:outerShdw>
                </a:effectLst>
                <a:ea typeface="Batang" pitchFamily="18" charset="-127"/>
                <a:cs typeface="Arial" pitchFamily="34" charset="0"/>
              </a:rPr>
              <a:t>   </a:t>
            </a:r>
            <a:r>
              <a:rPr lang="en-US" sz="3200" b="1" dirty="0" smtClean="0">
                <a:solidFill>
                  <a:schemeClr val="tx1"/>
                </a:solidFill>
                <a:effectLst>
                  <a:outerShdw blurRad="38100" dist="38100" dir="2700000" algn="tl">
                    <a:srgbClr val="000000">
                      <a:alpha val="43137"/>
                    </a:srgbClr>
                  </a:outerShdw>
                </a:effectLst>
                <a:ea typeface="Batang" pitchFamily="18" charset="-127"/>
                <a:cs typeface="Arial" pitchFamily="34" charset="0"/>
              </a:rPr>
              <a:t>2. continue STATEMENT</a:t>
            </a:r>
            <a:endParaRPr lang="en-US" sz="2800" b="1" dirty="0" smtClean="0">
              <a:solidFill>
                <a:schemeClr val="tx1"/>
              </a:solidFill>
              <a:effectLst>
                <a:outerShdw blurRad="38100" dist="38100" dir="2700000" algn="tl">
                  <a:srgbClr val="000000">
                    <a:alpha val="43137"/>
                  </a:srgbClr>
                </a:outerShdw>
              </a:effectLst>
              <a:cs typeface="Arial" pitchFamily="34" charset="0"/>
            </a:endParaRPr>
          </a:p>
        </p:txBody>
      </p:sp>
      <p:sp>
        <p:nvSpPr>
          <p:cNvPr id="3" name="Rectangle 2"/>
          <p:cNvSpPr/>
          <p:nvPr/>
        </p:nvSpPr>
        <p:spPr>
          <a:xfrm>
            <a:off x="1357290" y="1785926"/>
            <a:ext cx="7358114" cy="4524315"/>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	The continue statement in Python returns the control to the beginning of the while loop. The continue statement rejects all the remaining statements in the current iteration of the loop and moves the control back to the top of the loop. The continue statement can be used in both while and for loops.</a:t>
            </a:r>
            <a:endParaRPr lang="en-IN"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8" name="Down Arrow 17"/>
          <p:cNvSpPr/>
          <p:nvPr/>
        </p:nvSpPr>
        <p:spPr>
          <a:xfrm rot="10800000" flipV="1">
            <a:off x="6715140" y="2000240"/>
            <a:ext cx="357190" cy="4000528"/>
          </a:xfrm>
          <a:prstGeom prst="downArrow">
            <a:avLst>
              <a:gd name="adj1" fmla="val 50000"/>
              <a:gd name="adj2" fmla="val 47439"/>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4" name="Title 1"/>
          <p:cNvSpPr txBox="1">
            <a:spLocks/>
          </p:cNvSpPr>
          <p:nvPr/>
        </p:nvSpPr>
        <p:spPr>
          <a:xfrm>
            <a:off x="1571604" y="285728"/>
            <a:ext cx="6858048" cy="785818"/>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p>
            <a:pPr marL="0" lvl="1" algn="ctr" eaLnBrk="0" fontAlgn="base" hangingPunct="0">
              <a:spcBef>
                <a:spcPts val="1200"/>
              </a:spcBef>
              <a:spcAft>
                <a:spcPct val="0"/>
              </a:spcAft>
            </a:pPr>
            <a:r>
              <a:rPr lang="en-US" sz="2800" b="1" dirty="0" smtClean="0">
                <a:solidFill>
                  <a:schemeClr val="tx1"/>
                </a:solidFill>
                <a:effectLst>
                  <a:outerShdw blurRad="38100" dist="38100" dir="2700000" algn="tl">
                    <a:srgbClr val="000000">
                      <a:alpha val="43137"/>
                    </a:srgbClr>
                  </a:outerShdw>
                </a:effectLst>
                <a:ea typeface="Batang" pitchFamily="18" charset="-127"/>
                <a:cs typeface="Arial" pitchFamily="34" charset="0"/>
              </a:rPr>
              <a:t>2. continue STATEMENT</a:t>
            </a:r>
            <a:endParaRPr lang="en-US" sz="2800" b="1" dirty="0" smtClean="0">
              <a:solidFill>
                <a:schemeClr val="tx1"/>
              </a:solidFill>
              <a:effectLst>
                <a:outerShdw blurRad="38100" dist="38100" dir="2700000" algn="tl">
                  <a:srgbClr val="000000">
                    <a:alpha val="43137"/>
                  </a:srgbClr>
                </a:outerShdw>
              </a:effectLst>
              <a:cs typeface="Arial" pitchFamily="34" charset="0"/>
            </a:endParaRPr>
          </a:p>
        </p:txBody>
      </p:sp>
      <p:sp>
        <p:nvSpPr>
          <p:cNvPr id="22" name="Oval Callout 21"/>
          <p:cNvSpPr/>
          <p:nvPr/>
        </p:nvSpPr>
        <p:spPr>
          <a:xfrm>
            <a:off x="7143768" y="5000636"/>
            <a:ext cx="1857388" cy="1285884"/>
          </a:xfrm>
          <a:prstGeom prst="wedgeEllipseCallout">
            <a:avLst>
              <a:gd name="adj1" fmla="val -153345"/>
              <a:gd name="adj2" fmla="val -86106"/>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000" b="1" dirty="0" smtClean="0">
                <a:solidFill>
                  <a:schemeClr val="tx1"/>
                </a:solidFill>
                <a:effectLst>
                  <a:outerShdw blurRad="38100" dist="38100" dir="2700000" algn="tl">
                    <a:srgbClr val="000000">
                      <a:alpha val="43137"/>
                    </a:srgbClr>
                  </a:outerShdw>
                </a:effectLst>
                <a:latin typeface="Arial" charset="0"/>
              </a:rPr>
              <a:t>continue causes jump</a:t>
            </a:r>
          </a:p>
        </p:txBody>
      </p:sp>
      <p:sp>
        <p:nvSpPr>
          <p:cNvPr id="6" name="AutoShape 6"/>
          <p:cNvSpPr>
            <a:spLocks noChangeArrowheads="1"/>
          </p:cNvSpPr>
          <p:nvPr/>
        </p:nvSpPr>
        <p:spPr bwMode="auto">
          <a:xfrm>
            <a:off x="3660754" y="1151838"/>
            <a:ext cx="1778034" cy="1963743"/>
          </a:xfrm>
          <a:prstGeom prst="diamond">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r>
              <a:rPr lang="en-US" sz="2400" b="1" dirty="0">
                <a:solidFill>
                  <a:schemeClr val="tx1"/>
                </a:solidFill>
                <a:effectLst>
                  <a:outerShdw blurRad="38100" dist="38100" dir="2700000" algn="tl">
                    <a:srgbClr val="000000">
                      <a:alpha val="43137"/>
                    </a:srgbClr>
                  </a:outerShdw>
                </a:effectLst>
              </a:rPr>
              <a:t>Condition ?</a:t>
            </a:r>
          </a:p>
        </p:txBody>
      </p:sp>
      <p:sp>
        <p:nvSpPr>
          <p:cNvPr id="10" name="AutoShape 9"/>
          <p:cNvSpPr>
            <a:spLocks noChangeArrowheads="1"/>
          </p:cNvSpPr>
          <p:nvPr/>
        </p:nvSpPr>
        <p:spPr bwMode="auto">
          <a:xfrm>
            <a:off x="3910025" y="3379106"/>
            <a:ext cx="1447800" cy="609600"/>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en-US" sz="1800" b="1" dirty="0">
                <a:solidFill>
                  <a:srgbClr val="FFFF00"/>
                </a:solidFill>
                <a:latin typeface="Arial" charset="0"/>
              </a:rPr>
              <a:t>Statement 1</a:t>
            </a:r>
          </a:p>
        </p:txBody>
      </p:sp>
      <p:sp>
        <p:nvSpPr>
          <p:cNvPr id="11" name="AutoShape 10"/>
          <p:cNvSpPr>
            <a:spLocks noChangeArrowheads="1"/>
          </p:cNvSpPr>
          <p:nvPr/>
        </p:nvSpPr>
        <p:spPr bwMode="auto">
          <a:xfrm>
            <a:off x="3857620" y="4387168"/>
            <a:ext cx="1447800" cy="609600"/>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en-US" sz="1800" b="1" dirty="0" smtClean="0">
                <a:solidFill>
                  <a:srgbClr val="FFFF00"/>
                </a:solidFill>
                <a:latin typeface="Arial" charset="0"/>
              </a:rPr>
              <a:t>continue</a:t>
            </a:r>
            <a:endParaRPr lang="en-US" sz="1800" b="1" dirty="0">
              <a:solidFill>
                <a:srgbClr val="FFFF00"/>
              </a:solidFill>
              <a:latin typeface="Arial" charset="0"/>
            </a:endParaRPr>
          </a:p>
        </p:txBody>
      </p:sp>
      <p:sp>
        <p:nvSpPr>
          <p:cNvPr id="19" name="TextBox 14"/>
          <p:cNvSpPr txBox="1">
            <a:spLocks noChangeArrowheads="1"/>
          </p:cNvSpPr>
          <p:nvPr/>
        </p:nvSpPr>
        <p:spPr bwMode="auto">
          <a:xfrm>
            <a:off x="2428860" y="1428736"/>
            <a:ext cx="1019831" cy="584775"/>
          </a:xfrm>
          <a:prstGeom prst="rect">
            <a:avLst/>
          </a:prstGeom>
          <a:noFill/>
          <a:ln w="9525">
            <a:noFill/>
            <a:miter lim="800000"/>
            <a:headEnd/>
            <a:tailEnd/>
          </a:ln>
        </p:spPr>
        <p:txBody>
          <a:bodyPr wrap="none">
            <a:spAutoFit/>
          </a:bodyPr>
          <a:lstStyle/>
          <a:p>
            <a:r>
              <a:rPr lang="en-IN" sz="3200" b="1" dirty="0" smtClean="0">
                <a:solidFill>
                  <a:srgbClr val="FFFF00"/>
                </a:solidFill>
                <a:effectLst>
                  <a:outerShdw blurRad="38100" dist="38100" dir="2700000" algn="tl">
                    <a:srgbClr val="000000">
                      <a:alpha val="43137"/>
                    </a:srgbClr>
                  </a:outerShdw>
                </a:effectLst>
              </a:rPr>
              <a:t>Loop</a:t>
            </a:r>
            <a:endParaRPr lang="en-IN" sz="3200" b="1" dirty="0">
              <a:solidFill>
                <a:srgbClr val="FFFF00"/>
              </a:solidFill>
              <a:effectLst>
                <a:outerShdw blurRad="38100" dist="38100" dir="2700000" algn="tl">
                  <a:srgbClr val="000000">
                    <a:alpha val="43137"/>
                  </a:srgbClr>
                </a:outerShdw>
              </a:effectLst>
            </a:endParaRPr>
          </a:p>
        </p:txBody>
      </p:sp>
      <p:sp>
        <p:nvSpPr>
          <p:cNvPr id="20" name="TextBox 15"/>
          <p:cNvSpPr txBox="1">
            <a:spLocks noChangeArrowheads="1"/>
          </p:cNvSpPr>
          <p:nvPr/>
        </p:nvSpPr>
        <p:spPr bwMode="auto">
          <a:xfrm>
            <a:off x="3500430" y="2844225"/>
            <a:ext cx="939488" cy="584775"/>
          </a:xfrm>
          <a:prstGeom prst="rect">
            <a:avLst/>
          </a:prstGeom>
          <a:noFill/>
          <a:ln w="9525">
            <a:noFill/>
            <a:miter lim="800000"/>
            <a:headEnd/>
            <a:tailEnd/>
          </a:ln>
        </p:spPr>
        <p:txBody>
          <a:bodyPr wrap="none">
            <a:spAutoFit/>
          </a:bodyPr>
          <a:lstStyle/>
          <a:p>
            <a:r>
              <a:rPr lang="en-IN" sz="3200" b="1" dirty="0">
                <a:solidFill>
                  <a:srgbClr val="FFFF00"/>
                </a:solidFill>
                <a:effectLst>
                  <a:outerShdw blurRad="38100" dist="38100" dir="2700000" algn="tl">
                    <a:srgbClr val="000000">
                      <a:alpha val="43137"/>
                    </a:srgbClr>
                  </a:outerShdw>
                </a:effectLst>
              </a:rPr>
              <a:t>True</a:t>
            </a:r>
          </a:p>
        </p:txBody>
      </p:sp>
      <p:sp>
        <p:nvSpPr>
          <p:cNvPr id="26" name="Down Arrow 25"/>
          <p:cNvSpPr/>
          <p:nvPr/>
        </p:nvSpPr>
        <p:spPr>
          <a:xfrm>
            <a:off x="4429124" y="5715016"/>
            <a:ext cx="357190" cy="785818"/>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27" name="Down Arrow 26"/>
          <p:cNvSpPr/>
          <p:nvPr/>
        </p:nvSpPr>
        <p:spPr>
          <a:xfrm rot="16200000">
            <a:off x="2865311" y="1559261"/>
            <a:ext cx="370572" cy="1243474"/>
          </a:xfrm>
          <a:prstGeom prst="downArrow">
            <a:avLst>
              <a:gd name="adj1" fmla="val 50000"/>
              <a:gd name="adj2" fmla="val 47439"/>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28" name="Down Arrow 27"/>
          <p:cNvSpPr/>
          <p:nvPr/>
        </p:nvSpPr>
        <p:spPr>
          <a:xfrm rot="10800000">
            <a:off x="2428860" y="2151970"/>
            <a:ext cx="357190" cy="3634484"/>
          </a:xfrm>
          <a:prstGeom prst="downArrow">
            <a:avLst>
              <a:gd name="adj1" fmla="val 50000"/>
              <a:gd name="adj2" fmla="val 47439"/>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29" name="Down Arrow 28"/>
          <p:cNvSpPr/>
          <p:nvPr/>
        </p:nvSpPr>
        <p:spPr>
          <a:xfrm rot="16200000" flipH="1" flipV="1">
            <a:off x="3036083" y="4107661"/>
            <a:ext cx="357190" cy="1143008"/>
          </a:xfrm>
          <a:prstGeom prst="downArrow">
            <a:avLst>
              <a:gd name="adj1" fmla="val 50000"/>
              <a:gd name="adj2" fmla="val 47439"/>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30" name="Down Arrow 29"/>
          <p:cNvSpPr/>
          <p:nvPr/>
        </p:nvSpPr>
        <p:spPr>
          <a:xfrm>
            <a:off x="4429124" y="3929066"/>
            <a:ext cx="285752" cy="50892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31" name="Down Arrow 30"/>
          <p:cNvSpPr/>
          <p:nvPr/>
        </p:nvSpPr>
        <p:spPr>
          <a:xfrm>
            <a:off x="4414610" y="3010358"/>
            <a:ext cx="285752" cy="428628"/>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17" name="Down Arrow 16"/>
          <p:cNvSpPr/>
          <p:nvPr/>
        </p:nvSpPr>
        <p:spPr>
          <a:xfrm rot="16200000" flipH="1" flipV="1">
            <a:off x="3093007" y="4950404"/>
            <a:ext cx="357190" cy="1314912"/>
          </a:xfrm>
          <a:prstGeom prst="downArrow">
            <a:avLst>
              <a:gd name="adj1" fmla="val 50000"/>
              <a:gd name="adj2" fmla="val 47439"/>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21" name="Down Arrow 20"/>
          <p:cNvSpPr/>
          <p:nvPr/>
        </p:nvSpPr>
        <p:spPr>
          <a:xfrm rot="16200000" flipH="1">
            <a:off x="5929322" y="1428736"/>
            <a:ext cx="357190" cy="1357322"/>
          </a:xfrm>
          <a:prstGeom prst="downArrow">
            <a:avLst>
              <a:gd name="adj1" fmla="val 50000"/>
              <a:gd name="adj2" fmla="val 47439"/>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23" name="AutoShape 9"/>
          <p:cNvSpPr>
            <a:spLocks noChangeArrowheads="1"/>
          </p:cNvSpPr>
          <p:nvPr/>
        </p:nvSpPr>
        <p:spPr bwMode="auto">
          <a:xfrm>
            <a:off x="3929058" y="5214950"/>
            <a:ext cx="1447800" cy="609600"/>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en-US" sz="1800" b="1" dirty="0" smtClean="0">
                <a:solidFill>
                  <a:srgbClr val="FFFF00"/>
                </a:solidFill>
                <a:latin typeface="Arial" charset="0"/>
              </a:rPr>
              <a:t>Statement  n</a:t>
            </a:r>
            <a:endParaRPr lang="en-US" sz="1800" b="1" dirty="0">
              <a:solidFill>
                <a:srgbClr val="FFFF00"/>
              </a:solidFill>
              <a:latin typeface="Arial" charset="0"/>
            </a:endParaRPr>
          </a:p>
        </p:txBody>
      </p:sp>
      <p:sp>
        <p:nvSpPr>
          <p:cNvPr id="24" name="Down Arrow 23"/>
          <p:cNvSpPr/>
          <p:nvPr/>
        </p:nvSpPr>
        <p:spPr>
          <a:xfrm>
            <a:off x="4429124" y="4929198"/>
            <a:ext cx="285752" cy="428628"/>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25" name="Oval Callout 24"/>
          <p:cNvSpPr/>
          <p:nvPr/>
        </p:nvSpPr>
        <p:spPr>
          <a:xfrm>
            <a:off x="71406" y="3714752"/>
            <a:ext cx="2214578" cy="1785950"/>
          </a:xfrm>
          <a:prstGeom prst="wedgeEllipseCallout">
            <a:avLst>
              <a:gd name="adj1" fmla="val 157666"/>
              <a:gd name="adj2" fmla="val 5611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000" b="1" dirty="0" smtClean="0">
                <a:solidFill>
                  <a:schemeClr val="tx1"/>
                </a:solidFill>
                <a:effectLst>
                  <a:outerShdw blurRad="38100" dist="38100" dir="2700000" algn="tl">
                    <a:srgbClr val="000000">
                      <a:alpha val="43137"/>
                    </a:srgbClr>
                  </a:outerShdw>
                </a:effectLst>
                <a:latin typeface="Arial" charset="0"/>
              </a:rPr>
              <a:t>Statements ignored or skipped</a:t>
            </a:r>
          </a:p>
        </p:txBody>
      </p:sp>
      <p:sp>
        <p:nvSpPr>
          <p:cNvPr id="32" name="Down Arrow 31"/>
          <p:cNvSpPr/>
          <p:nvPr/>
        </p:nvSpPr>
        <p:spPr>
          <a:xfrm rot="16200000" flipH="1" flipV="1">
            <a:off x="5643570" y="4929199"/>
            <a:ext cx="357190" cy="2357454"/>
          </a:xfrm>
          <a:prstGeom prst="downArrow">
            <a:avLst>
              <a:gd name="adj1" fmla="val 50000"/>
              <a:gd name="adj2" fmla="val 47439"/>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33" name="TextBox 15"/>
          <p:cNvSpPr txBox="1">
            <a:spLocks noChangeArrowheads="1"/>
          </p:cNvSpPr>
          <p:nvPr/>
        </p:nvSpPr>
        <p:spPr bwMode="auto">
          <a:xfrm>
            <a:off x="5275586" y="1500174"/>
            <a:ext cx="1035861" cy="584775"/>
          </a:xfrm>
          <a:prstGeom prst="rect">
            <a:avLst/>
          </a:prstGeom>
          <a:noFill/>
          <a:ln w="9525">
            <a:noFill/>
            <a:miter lim="800000"/>
            <a:headEnd/>
            <a:tailEnd/>
          </a:ln>
        </p:spPr>
        <p:txBody>
          <a:bodyPr wrap="none">
            <a:spAutoFit/>
          </a:bodyPr>
          <a:lstStyle/>
          <a:p>
            <a:r>
              <a:rPr lang="en-IN" sz="3200" b="1" dirty="0" smtClean="0">
                <a:solidFill>
                  <a:srgbClr val="FFFF00"/>
                </a:solidFill>
                <a:effectLst>
                  <a:outerShdw blurRad="38100" dist="38100" dir="2700000" algn="tl">
                    <a:srgbClr val="000000">
                      <a:alpha val="43137"/>
                    </a:srgbClr>
                  </a:outerShdw>
                </a:effectLst>
              </a:rPr>
              <a:t>False</a:t>
            </a:r>
            <a:endParaRPr lang="en-IN"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571604" y="285728"/>
            <a:ext cx="6858048" cy="785818"/>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p>
            <a:pPr marL="0" lvl="1" algn="ctr" eaLnBrk="0" fontAlgn="base" hangingPunct="0">
              <a:spcBef>
                <a:spcPts val="1200"/>
              </a:spcBef>
              <a:spcAft>
                <a:spcPct val="0"/>
              </a:spcAft>
            </a:pPr>
            <a:r>
              <a:rPr lang="en-US" sz="2800" b="1" dirty="0" smtClean="0">
                <a:solidFill>
                  <a:schemeClr val="tx1"/>
                </a:solidFill>
                <a:effectLst>
                  <a:outerShdw blurRad="38100" dist="38100" dir="2700000" algn="tl">
                    <a:srgbClr val="000000">
                      <a:alpha val="43137"/>
                    </a:srgbClr>
                  </a:outerShdw>
                </a:effectLst>
                <a:ea typeface="Batang" pitchFamily="18" charset="-127"/>
                <a:cs typeface="Arial" pitchFamily="34" charset="0"/>
              </a:rPr>
              <a:t>2. continue STATEMENT</a:t>
            </a:r>
            <a:endParaRPr lang="en-US" sz="2800" b="1" dirty="0" smtClean="0">
              <a:solidFill>
                <a:schemeClr val="tx1"/>
              </a:solidFill>
              <a:effectLst>
                <a:outerShdw blurRad="38100" dist="38100" dir="2700000" algn="tl">
                  <a:srgbClr val="000000">
                    <a:alpha val="43137"/>
                  </a:srgbClr>
                </a:outerShdw>
              </a:effectLst>
              <a:cs typeface="Arial" pitchFamily="34" charset="0"/>
            </a:endParaRPr>
          </a:p>
        </p:txBody>
      </p:sp>
      <p:pic>
        <p:nvPicPr>
          <p:cNvPr id="1026" name="Picture 2"/>
          <p:cNvPicPr>
            <a:picLocks noChangeAspect="1" noChangeArrowheads="1"/>
          </p:cNvPicPr>
          <p:nvPr/>
        </p:nvPicPr>
        <p:blipFill>
          <a:blip r:embed="rId4" cstate="print"/>
          <a:srcRect l="46120" t="17578" r="24780" b="45312"/>
          <a:stretch>
            <a:fillRect/>
          </a:stretch>
        </p:blipFill>
        <p:spPr bwMode="auto">
          <a:xfrm>
            <a:off x="285720" y="1357298"/>
            <a:ext cx="5181135" cy="3714776"/>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cstate="print"/>
          <a:srcRect l="69766" t="3125" r="18704" b="57813"/>
          <a:stretch>
            <a:fillRect/>
          </a:stretch>
        </p:blipFill>
        <p:spPr bwMode="auto">
          <a:xfrm>
            <a:off x="6215074" y="1357298"/>
            <a:ext cx="1928826" cy="3673924"/>
          </a:xfrm>
          <a:prstGeom prst="rect">
            <a:avLst/>
          </a:prstGeom>
          <a:noFill/>
          <a:ln w="9525">
            <a:noFill/>
            <a:miter lim="800000"/>
            <a:headEnd/>
            <a:tailEnd/>
          </a:ln>
          <a:effectLst/>
        </p:spPr>
      </p:pic>
      <p:sp>
        <p:nvSpPr>
          <p:cNvPr id="32" name="Rectangle 31"/>
          <p:cNvSpPr/>
          <p:nvPr/>
        </p:nvSpPr>
        <p:spPr>
          <a:xfrm>
            <a:off x="285720" y="5286388"/>
            <a:ext cx="8643998" cy="138499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en-IN" sz="2800" b="1" dirty="0" smtClean="0">
                <a:solidFill>
                  <a:schemeClr val="bg1"/>
                </a:solidFill>
                <a:effectLst>
                  <a:outerShdw blurRad="38100" dist="38100" dir="2700000" algn="tl">
                    <a:srgbClr val="000000">
                      <a:alpha val="43137"/>
                    </a:srgbClr>
                  </a:outerShdw>
                </a:effectLst>
              </a:rPr>
              <a:t>	when </a:t>
            </a:r>
            <a:r>
              <a:rPr lang="en-IN" sz="2800" b="1" dirty="0" err="1" smtClean="0">
                <a:solidFill>
                  <a:schemeClr val="bg1"/>
                </a:solidFill>
                <a:effectLst>
                  <a:outerShdw blurRad="38100" dist="38100" dir="2700000" algn="tl">
                    <a:srgbClr val="000000">
                      <a:alpha val="43137"/>
                    </a:srgbClr>
                  </a:outerShdw>
                </a:effectLst>
              </a:rPr>
              <a:t>i</a:t>
            </a:r>
            <a:r>
              <a:rPr lang="en-IN" sz="2800" b="1" dirty="0" smtClean="0">
                <a:solidFill>
                  <a:schemeClr val="bg1"/>
                </a:solidFill>
                <a:effectLst>
                  <a:outerShdw blurRad="38100" dist="38100" dir="2700000" algn="tl">
                    <a:srgbClr val="000000">
                      <a:alpha val="43137"/>
                    </a:srgbClr>
                  </a:outerShdw>
                </a:effectLst>
              </a:rPr>
              <a:t> value becomes 2 the print statement gets skipped, continue statement goes for next iteration, hence in the out put 2 is not printed</a:t>
            </a:r>
            <a:endParaRPr lang="en-IN"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214546" y="2928934"/>
            <a:ext cx="5786478" cy="785818"/>
          </a:xfrm>
        </p:spPr>
        <p:style>
          <a:lnRef idx="0">
            <a:schemeClr val="accent2"/>
          </a:lnRef>
          <a:fillRef idx="3">
            <a:schemeClr val="accent2"/>
          </a:fillRef>
          <a:effectRef idx="3">
            <a:schemeClr val="accent2"/>
          </a:effectRef>
          <a:fontRef idx="minor">
            <a:schemeClr val="lt1"/>
          </a:fontRef>
        </p:style>
        <p:txBody>
          <a:bodyPr>
            <a:normAutofit/>
          </a:bodyPr>
          <a:lstStyle/>
          <a:p>
            <a:pPr marL="514350" indent="-514350" algn="ctr"/>
            <a:r>
              <a:rPr lang="en-IN" sz="4400" b="1" dirty="0" smtClean="0">
                <a:solidFill>
                  <a:srgbClr val="FFFF00"/>
                </a:solidFill>
                <a:effectLst>
                  <a:outerShdw blurRad="38100" dist="38100" dir="2700000" algn="tl">
                    <a:srgbClr val="000000">
                      <a:alpha val="43137"/>
                    </a:srgbClr>
                  </a:outerShdw>
                </a:effectLst>
              </a:rPr>
              <a:t>INTRODUCTION</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714480" y="3000372"/>
            <a:ext cx="6858048" cy="785818"/>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marL="0" lvl="1" algn="ctr" eaLnBrk="0" fontAlgn="base" hangingPunct="0">
              <a:spcBef>
                <a:spcPts val="1200"/>
              </a:spcBef>
              <a:spcAft>
                <a:spcPct val="0"/>
              </a:spcAft>
            </a:pPr>
            <a:r>
              <a:rPr lang="en-US" sz="2800" b="1" dirty="0" smtClean="0">
                <a:solidFill>
                  <a:srgbClr val="FFFF00"/>
                </a:solidFill>
                <a:effectLst>
                  <a:outerShdw blurRad="38100" dist="38100" dir="2700000" algn="tl">
                    <a:srgbClr val="000000">
                      <a:alpha val="43137"/>
                    </a:srgbClr>
                  </a:outerShdw>
                </a:effectLst>
                <a:ea typeface="Batang" pitchFamily="18" charset="-127"/>
                <a:cs typeface="Arial" pitchFamily="34" charset="0"/>
              </a:rPr>
              <a:t>pass STATEMENT</a:t>
            </a:r>
            <a:endParaRPr lang="en-US" sz="2800" b="1" dirty="0" smtClean="0">
              <a:solidFill>
                <a:srgbClr val="FFFF00"/>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643042" y="428604"/>
            <a:ext cx="6858048" cy="785818"/>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marL="0" lvl="1" algn="ctr" eaLnBrk="0" fontAlgn="base" hangingPunct="0">
              <a:spcBef>
                <a:spcPts val="1200"/>
              </a:spcBef>
              <a:spcAft>
                <a:spcPct val="0"/>
              </a:spcAft>
            </a:pPr>
            <a:r>
              <a:rPr lang="en-US" sz="2800" b="1" dirty="0" smtClean="0">
                <a:solidFill>
                  <a:srgbClr val="FFFF00"/>
                </a:solidFill>
                <a:effectLst>
                  <a:outerShdw blurRad="38100" dist="38100" dir="2700000" algn="tl">
                    <a:srgbClr val="000000">
                      <a:alpha val="43137"/>
                    </a:srgbClr>
                  </a:outerShdw>
                </a:effectLst>
                <a:ea typeface="Batang" pitchFamily="18" charset="-127"/>
                <a:cs typeface="Arial" pitchFamily="34" charset="0"/>
              </a:rPr>
              <a:t>pass STATEMENT</a:t>
            </a:r>
            <a:endParaRPr lang="en-US" sz="2800" b="1" dirty="0" smtClean="0">
              <a:solidFill>
                <a:srgbClr val="FFFF00"/>
              </a:solidFill>
              <a:effectLst>
                <a:outerShdw blurRad="38100" dist="38100" dir="2700000" algn="tl">
                  <a:srgbClr val="000000">
                    <a:alpha val="43137"/>
                  </a:srgbClr>
                </a:outerShdw>
              </a:effectLst>
              <a:cs typeface="Arial" pitchFamily="34" charset="0"/>
            </a:endParaRPr>
          </a:p>
        </p:txBody>
      </p:sp>
      <p:sp>
        <p:nvSpPr>
          <p:cNvPr id="3" name="Rectangle 2"/>
          <p:cNvSpPr/>
          <p:nvPr/>
        </p:nvSpPr>
        <p:spPr>
          <a:xfrm>
            <a:off x="1214414" y="2274838"/>
            <a:ext cx="7572428" cy="3539430"/>
          </a:xfrm>
          <a:prstGeom prst="rect">
            <a:avLst/>
          </a:prstGeom>
        </p:spPr>
        <p:txBody>
          <a:bodyPr wrap="square">
            <a:spAutoFit/>
          </a:bodyPr>
          <a:lstStyle/>
          <a:p>
            <a:pPr algn="just"/>
            <a:r>
              <a:rPr lang="en-IN" sz="2800" b="1" dirty="0" smtClean="0">
                <a:solidFill>
                  <a:schemeClr val="bg1"/>
                </a:solidFill>
                <a:effectLst>
                  <a:outerShdw blurRad="38100" dist="38100" dir="2700000" algn="tl">
                    <a:srgbClr val="000000">
                      <a:alpha val="43137"/>
                    </a:srgbClr>
                  </a:outerShdw>
                </a:effectLst>
              </a:rPr>
              <a:t>The pass statement in Python is used when a statement is required syntactically but you do not want any command or code to execute.</a:t>
            </a:r>
          </a:p>
          <a:p>
            <a:pPr algn="just"/>
            <a:r>
              <a:rPr lang="en-IN" sz="2800" b="1" dirty="0" smtClean="0">
                <a:solidFill>
                  <a:schemeClr val="bg1"/>
                </a:solidFill>
                <a:effectLst>
                  <a:outerShdw blurRad="38100" dist="38100" dir="2700000" algn="tl">
                    <a:srgbClr val="000000">
                      <a:alpha val="43137"/>
                    </a:srgbClr>
                  </a:outerShdw>
                </a:effectLst>
              </a:rPr>
              <a:t>The pass statement is a </a:t>
            </a:r>
            <a:r>
              <a:rPr lang="en-IN" sz="2800" b="1" i="1" dirty="0" smtClean="0">
                <a:solidFill>
                  <a:srgbClr val="FFFF00"/>
                </a:solidFill>
                <a:effectLst>
                  <a:outerShdw blurRad="38100" dist="38100" dir="2700000" algn="tl">
                    <a:srgbClr val="000000">
                      <a:alpha val="43137"/>
                    </a:srgbClr>
                  </a:outerShdw>
                </a:effectLst>
              </a:rPr>
              <a:t>null</a:t>
            </a:r>
            <a:r>
              <a:rPr lang="en-IN" sz="2800" b="1" dirty="0" smtClean="0">
                <a:solidFill>
                  <a:srgbClr val="FFFF00"/>
                </a:solidFill>
                <a:effectLst>
                  <a:outerShdw blurRad="38100" dist="38100" dir="2700000" algn="tl">
                    <a:srgbClr val="000000">
                      <a:alpha val="43137"/>
                    </a:srgbClr>
                  </a:outerShdw>
                </a:effectLst>
              </a:rPr>
              <a:t> operation</a:t>
            </a:r>
            <a:r>
              <a:rPr lang="en-IN" sz="2800" b="1" dirty="0" smtClean="0">
                <a:solidFill>
                  <a:schemeClr val="bg1"/>
                </a:solidFill>
                <a:effectLst>
                  <a:outerShdw blurRad="38100" dist="38100" dir="2700000" algn="tl">
                    <a:srgbClr val="000000">
                      <a:alpha val="43137"/>
                    </a:srgbClr>
                  </a:outerShdw>
                </a:effectLst>
              </a:rPr>
              <a:t>; nothing happens when it executes. </a:t>
            </a:r>
          </a:p>
          <a:p>
            <a:pPr algn="just"/>
            <a:r>
              <a:rPr lang="en-IN" sz="2800" b="1" dirty="0" smtClean="0">
                <a:solidFill>
                  <a:schemeClr val="bg1"/>
                </a:solidFill>
                <a:effectLst>
                  <a:outerShdw blurRad="38100" dist="38100" dir="2700000" algn="tl">
                    <a:srgbClr val="000000">
                      <a:alpha val="43137"/>
                    </a:srgbClr>
                  </a:outerShdw>
                </a:effectLst>
              </a:rPr>
              <a:t>	The pass is also useful in places where your code will eventually go, but has not been written yet (e.g., in stubs for example):</a:t>
            </a:r>
            <a:endParaRPr lang="en-IN"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643042" y="428604"/>
            <a:ext cx="6858048" cy="785818"/>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marL="0" lvl="1" algn="ctr" eaLnBrk="0" fontAlgn="base" hangingPunct="0">
              <a:spcBef>
                <a:spcPts val="1200"/>
              </a:spcBef>
              <a:spcAft>
                <a:spcPct val="0"/>
              </a:spcAft>
            </a:pPr>
            <a:r>
              <a:rPr lang="en-US" sz="2800" b="1" dirty="0" smtClean="0">
                <a:solidFill>
                  <a:srgbClr val="FFFF00"/>
                </a:solidFill>
                <a:effectLst>
                  <a:outerShdw blurRad="38100" dist="38100" dir="2700000" algn="tl">
                    <a:srgbClr val="000000">
                      <a:alpha val="43137"/>
                    </a:srgbClr>
                  </a:outerShdw>
                </a:effectLst>
                <a:ea typeface="Batang" pitchFamily="18" charset="-127"/>
                <a:cs typeface="Arial" pitchFamily="34" charset="0"/>
              </a:rPr>
              <a:t>pass STATEMENT</a:t>
            </a:r>
            <a:endParaRPr lang="en-US" sz="2800" b="1" dirty="0" smtClean="0">
              <a:solidFill>
                <a:srgbClr val="FFFF00"/>
              </a:solidFill>
              <a:effectLst>
                <a:outerShdw blurRad="38100" dist="38100" dir="2700000" algn="tl">
                  <a:srgbClr val="000000">
                    <a:alpha val="43137"/>
                  </a:srgbClr>
                </a:outerShdw>
              </a:effectLst>
              <a:cs typeface="Arial" pitchFamily="34" charset="0"/>
            </a:endParaRPr>
          </a:p>
        </p:txBody>
      </p:sp>
      <p:pic>
        <p:nvPicPr>
          <p:cNvPr id="2050" name="Picture 2"/>
          <p:cNvPicPr>
            <a:picLocks noChangeAspect="1" noChangeArrowheads="1"/>
          </p:cNvPicPr>
          <p:nvPr/>
        </p:nvPicPr>
        <p:blipFill>
          <a:blip r:embed="rId4" cstate="print"/>
          <a:srcRect l="62043" t="26367" r="14348" b="41406"/>
          <a:stretch>
            <a:fillRect/>
          </a:stretch>
        </p:blipFill>
        <p:spPr bwMode="auto">
          <a:xfrm>
            <a:off x="428596" y="1643050"/>
            <a:ext cx="4561208" cy="3500462"/>
          </a:xfrm>
          <a:prstGeom prst="rect">
            <a:avLst/>
          </a:prstGeom>
          <a:noFill/>
          <a:ln w="9525">
            <a:noFill/>
            <a:miter lim="800000"/>
            <a:headEnd/>
            <a:tailEnd/>
          </a:ln>
          <a:effectLst/>
        </p:spPr>
      </p:pic>
      <p:pic>
        <p:nvPicPr>
          <p:cNvPr id="2051" name="Picture 3"/>
          <p:cNvPicPr>
            <a:picLocks noChangeAspect="1" noChangeArrowheads="1"/>
          </p:cNvPicPr>
          <p:nvPr/>
        </p:nvPicPr>
        <p:blipFill>
          <a:blip r:embed="rId5" cstate="print"/>
          <a:srcRect l="41215" t="24609" r="41215" b="46094"/>
          <a:stretch>
            <a:fillRect/>
          </a:stretch>
        </p:blipFill>
        <p:spPr bwMode="auto">
          <a:xfrm>
            <a:off x="5500694" y="2000240"/>
            <a:ext cx="3071834" cy="2879844"/>
          </a:xfrm>
          <a:prstGeom prst="rect">
            <a:avLst/>
          </a:prstGeom>
          <a:noFill/>
          <a:ln w="9525">
            <a:noFill/>
            <a:miter lim="800000"/>
            <a:headEnd/>
            <a:tailEnd/>
          </a:ln>
          <a:effectLst/>
        </p:spPr>
      </p:pic>
      <p:sp>
        <p:nvSpPr>
          <p:cNvPr id="6" name="Rounded Rectangular Callout 5"/>
          <p:cNvSpPr/>
          <p:nvPr/>
        </p:nvSpPr>
        <p:spPr>
          <a:xfrm>
            <a:off x="357158" y="5786454"/>
            <a:ext cx="2428892" cy="857232"/>
          </a:xfrm>
          <a:prstGeom prst="wedgeRoundRectCallout">
            <a:avLst>
              <a:gd name="adj1" fmla="val 3070"/>
              <a:gd name="adj2" fmla="val -277825"/>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pass in loop</a:t>
            </a:r>
            <a:endParaRPr lang="en-IN" sz="2800" b="1" dirty="0">
              <a:effectLst>
                <a:outerShdw blurRad="38100" dist="38100" dir="2700000" algn="tl">
                  <a:srgbClr val="000000">
                    <a:alpha val="43137"/>
                  </a:srgbClr>
                </a:outerShdw>
              </a:effectLst>
            </a:endParaRPr>
          </a:p>
        </p:txBody>
      </p:sp>
      <p:sp>
        <p:nvSpPr>
          <p:cNvPr id="7" name="Rounded Rectangular Callout 6"/>
          <p:cNvSpPr/>
          <p:nvPr/>
        </p:nvSpPr>
        <p:spPr>
          <a:xfrm>
            <a:off x="5643570" y="5500702"/>
            <a:ext cx="2857520" cy="857256"/>
          </a:xfrm>
          <a:prstGeom prst="wedgeRoundRectCallout">
            <a:avLst>
              <a:gd name="adj1" fmla="val -23850"/>
              <a:gd name="adj2" fmla="val -255815"/>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pass in loop has no output</a:t>
            </a:r>
            <a:endParaRPr lang="en-IN" sz="28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1714480" y="2285992"/>
            <a:ext cx="7072362" cy="58477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IN" sz="3200" b="1" dirty="0" smtClean="0">
                <a:effectLst>
                  <a:outerShdw blurRad="38100" dist="38100" dir="2700000" algn="tl">
                    <a:srgbClr val="000000">
                      <a:alpha val="43137"/>
                    </a:srgbClr>
                  </a:outerShdw>
                </a:effectLst>
              </a:rPr>
              <a:t>Difference Between break and continue</a:t>
            </a:r>
            <a:endParaRPr lang="en-IN" sz="3200" b="1" dirty="0">
              <a:effectLst>
                <a:outerShdw blurRad="38100" dist="38100" dir="2700000" algn="tl">
                  <a:srgbClr val="000000">
                    <a:alpha val="43137"/>
                  </a:srgbClr>
                </a:outerShdw>
              </a:effectLst>
            </a:endParaRPr>
          </a:p>
        </p:txBody>
      </p:sp>
      <p:sp>
        <p:nvSpPr>
          <p:cNvPr id="9" name="Rectangle 8"/>
          <p:cNvSpPr/>
          <p:nvPr/>
        </p:nvSpPr>
        <p:spPr>
          <a:xfrm>
            <a:off x="1500166" y="4357694"/>
            <a:ext cx="1285884" cy="285752"/>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10" name="Right Arrow 9"/>
          <p:cNvSpPr/>
          <p:nvPr/>
        </p:nvSpPr>
        <p:spPr>
          <a:xfrm>
            <a:off x="3000364" y="4214818"/>
            <a:ext cx="1643074" cy="571504"/>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11" name="Right Arrow 10"/>
          <p:cNvSpPr/>
          <p:nvPr/>
        </p:nvSpPr>
        <p:spPr>
          <a:xfrm>
            <a:off x="6072198" y="4214818"/>
            <a:ext cx="2357454" cy="571504"/>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12" name="Lightning Bolt 11"/>
          <p:cNvSpPr/>
          <p:nvPr/>
        </p:nvSpPr>
        <p:spPr>
          <a:xfrm>
            <a:off x="2143108" y="3429000"/>
            <a:ext cx="714380" cy="785818"/>
          </a:xfrm>
          <a:prstGeom prst="lightningBol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15" name="Rectangle 14"/>
          <p:cNvSpPr/>
          <p:nvPr/>
        </p:nvSpPr>
        <p:spPr>
          <a:xfrm>
            <a:off x="2285984" y="4929198"/>
            <a:ext cx="1151470" cy="584775"/>
          </a:xfrm>
          <a:prstGeom prst="rect">
            <a:avLst/>
          </a:prstGeom>
        </p:spPr>
        <p:txBody>
          <a:bodyPr wrap="none">
            <a:spAutoFit/>
          </a:bodyPr>
          <a:lstStyle/>
          <a:p>
            <a:pPr marL="0" lvl="1" algn="ctr" eaLnBrk="0" fontAlgn="base" hangingPunct="0">
              <a:spcBef>
                <a:spcPts val="1200"/>
              </a:spcBef>
              <a:spcAft>
                <a:spcPct val="0"/>
              </a:spcAft>
            </a:pPr>
            <a:r>
              <a:rPr lang="en-US" sz="3200" b="1" dirty="0" smtClean="0">
                <a:solidFill>
                  <a:srgbClr val="FFFF00"/>
                </a:solidFill>
                <a:effectLst>
                  <a:outerShdw blurRad="38100" dist="38100" dir="2700000" algn="tl">
                    <a:srgbClr val="000000">
                      <a:alpha val="43137"/>
                    </a:srgbClr>
                  </a:outerShdw>
                </a:effectLst>
                <a:ea typeface="Batang" pitchFamily="18" charset="-127"/>
                <a:cs typeface="Arial" pitchFamily="34" charset="0"/>
              </a:rPr>
              <a:t>break</a:t>
            </a:r>
            <a:endParaRPr lang="en-US" sz="3200" b="1" dirty="0" smtClean="0">
              <a:solidFill>
                <a:srgbClr val="FFFF00"/>
              </a:solidFill>
              <a:effectLst>
                <a:outerShdw blurRad="38100" dist="38100" dir="2700000" algn="tl">
                  <a:srgbClr val="000000">
                    <a:alpha val="43137"/>
                  </a:srgbClr>
                </a:outerShdw>
              </a:effectLst>
              <a:cs typeface="Arial" pitchFamily="34" charset="0"/>
            </a:endParaRPr>
          </a:p>
        </p:txBody>
      </p:sp>
      <p:sp>
        <p:nvSpPr>
          <p:cNvPr id="16" name="Rectangle 15"/>
          <p:cNvSpPr/>
          <p:nvPr/>
        </p:nvSpPr>
        <p:spPr>
          <a:xfrm>
            <a:off x="6357950" y="4929198"/>
            <a:ext cx="1680909" cy="584775"/>
          </a:xfrm>
          <a:prstGeom prst="rect">
            <a:avLst/>
          </a:prstGeom>
        </p:spPr>
        <p:txBody>
          <a:bodyPr wrap="none">
            <a:spAutoFit/>
          </a:bodyPr>
          <a:lstStyle/>
          <a:p>
            <a:pPr marL="0" lvl="1" algn="ctr" eaLnBrk="0" fontAlgn="base" hangingPunct="0">
              <a:spcBef>
                <a:spcPts val="1200"/>
              </a:spcBef>
              <a:spcAft>
                <a:spcPct val="0"/>
              </a:spcAft>
            </a:pPr>
            <a:r>
              <a:rPr lang="en-US" sz="3200" b="1" dirty="0" smtClean="0">
                <a:solidFill>
                  <a:srgbClr val="FFFF00"/>
                </a:solidFill>
                <a:effectLst>
                  <a:outerShdw blurRad="38100" dist="38100" dir="2700000" algn="tl">
                    <a:srgbClr val="000000">
                      <a:alpha val="43137"/>
                    </a:srgbClr>
                  </a:outerShdw>
                </a:effectLst>
                <a:ea typeface="Batang" pitchFamily="18" charset="-127"/>
                <a:cs typeface="Arial" pitchFamily="34" charset="0"/>
              </a:rPr>
              <a:t>continue</a:t>
            </a:r>
            <a:endParaRPr lang="en-US" sz="3200" b="1" dirty="0" smtClean="0">
              <a:solidFill>
                <a:srgbClr val="FFFF00"/>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1500166" y="357166"/>
            <a:ext cx="7072362" cy="58477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IN" sz="3200" b="1" dirty="0" smtClean="0">
                <a:effectLst>
                  <a:outerShdw blurRad="38100" dist="38100" dir="2700000" algn="tl">
                    <a:srgbClr val="000000">
                      <a:alpha val="43137"/>
                    </a:srgbClr>
                  </a:outerShdw>
                </a:effectLst>
              </a:rPr>
              <a:t>Difference Between break and continue</a:t>
            </a:r>
            <a:endParaRPr lang="en-IN" sz="3200" b="1" dirty="0">
              <a:effectLst>
                <a:outerShdw blurRad="38100" dist="38100" dir="2700000" algn="tl">
                  <a:srgbClr val="000000">
                    <a:alpha val="43137"/>
                  </a:srgbClr>
                </a:outerShdw>
              </a:effectLst>
            </a:endParaRPr>
          </a:p>
        </p:txBody>
      </p:sp>
      <p:graphicFrame>
        <p:nvGraphicFramePr>
          <p:cNvPr id="17" name="Table 16"/>
          <p:cNvGraphicFramePr>
            <a:graphicFrameLocks noGrp="1"/>
          </p:cNvGraphicFramePr>
          <p:nvPr/>
        </p:nvGraphicFramePr>
        <p:xfrm>
          <a:off x="357158" y="1263015"/>
          <a:ext cx="8358246" cy="5412105"/>
        </p:xfrm>
        <a:graphic>
          <a:graphicData uri="http://schemas.openxmlformats.org/drawingml/2006/table">
            <a:tbl>
              <a:tblPr>
                <a:tableStyleId>{69C7853C-536D-4A76-A0AE-DD22124D55A5}</a:tableStyleId>
              </a:tblPr>
              <a:tblGrid>
                <a:gridCol w="3933292"/>
                <a:gridCol w="4424954"/>
              </a:tblGrid>
              <a:tr h="308373">
                <a:tc>
                  <a:txBody>
                    <a:bodyPr/>
                    <a:lstStyle/>
                    <a:p>
                      <a:pPr algn="ctr" fontAlgn="ctr"/>
                      <a:r>
                        <a:rPr lang="en-IN" sz="2800" b="1" u="none" strike="noStrike" dirty="0">
                          <a:effectLst>
                            <a:outerShdw blurRad="38100" dist="38100" dir="2700000" algn="tl">
                              <a:srgbClr val="000000">
                                <a:alpha val="43137"/>
                              </a:srgbClr>
                            </a:outerShdw>
                          </a:effectLst>
                        </a:rPr>
                        <a:t>BREAK</a:t>
                      </a:r>
                      <a:endParaRPr lang="en-IN" sz="2800" b="1" i="0" u="none" strike="noStrike" dirty="0">
                        <a:solidFill>
                          <a:srgbClr val="222222"/>
                        </a:solidFill>
                        <a:effectLst>
                          <a:outerShdw blurRad="38100" dist="38100" dir="2700000" algn="tl">
                            <a:srgbClr val="000000">
                              <a:alpha val="43137"/>
                            </a:srgbClr>
                          </a:outerShdw>
                        </a:effectLst>
                        <a:latin typeface="Calibri"/>
                      </a:endParaRPr>
                    </a:p>
                  </a:txBody>
                  <a:tcPr marL="9525" marR="9525" marT="9525" marB="0" anchor="ctr"/>
                </a:tc>
                <a:tc>
                  <a:txBody>
                    <a:bodyPr/>
                    <a:lstStyle/>
                    <a:p>
                      <a:pPr algn="ctr" fontAlgn="ctr"/>
                      <a:r>
                        <a:rPr lang="en-IN" sz="2800" b="1" u="none" strike="noStrike" dirty="0">
                          <a:effectLst>
                            <a:outerShdw blurRad="38100" dist="38100" dir="2700000" algn="tl">
                              <a:srgbClr val="000000">
                                <a:alpha val="43137"/>
                              </a:srgbClr>
                            </a:outerShdw>
                          </a:effectLst>
                        </a:rPr>
                        <a:t>CONTINUE</a:t>
                      </a:r>
                      <a:endParaRPr lang="en-IN" sz="2800" b="1" i="0" u="none" strike="noStrike" dirty="0">
                        <a:solidFill>
                          <a:srgbClr val="222222"/>
                        </a:solidFill>
                        <a:effectLst>
                          <a:outerShdw blurRad="38100" dist="38100" dir="2700000" algn="tl">
                            <a:srgbClr val="000000">
                              <a:alpha val="43137"/>
                            </a:srgbClr>
                          </a:outerShdw>
                        </a:effectLst>
                        <a:latin typeface="Calibri"/>
                      </a:endParaRPr>
                    </a:p>
                  </a:txBody>
                  <a:tcPr marL="9525" marR="9525" marT="9525" marB="0" anchor="ctr"/>
                </a:tc>
              </a:tr>
              <a:tr h="925120">
                <a:tc>
                  <a:txBody>
                    <a:bodyPr/>
                    <a:lstStyle/>
                    <a:p>
                      <a:pPr algn="l" fontAlgn="t"/>
                      <a:r>
                        <a:rPr lang="en-IN" sz="2700" b="1" u="none" strike="noStrike" dirty="0">
                          <a:effectLst>
                            <a:outerShdw blurRad="38100" dist="38100" dir="2700000" algn="tl">
                              <a:srgbClr val="000000">
                                <a:alpha val="43137"/>
                              </a:srgbClr>
                            </a:outerShdw>
                          </a:effectLst>
                        </a:rPr>
                        <a:t>It terminates the execution of remaining iteration of the loop.</a:t>
                      </a:r>
                      <a:endParaRPr lang="en-IN" sz="2700" b="1" i="0" u="none" strike="noStrike" dirty="0">
                        <a:solidFill>
                          <a:srgbClr val="222222"/>
                        </a:solidFill>
                        <a:effectLst>
                          <a:outerShdw blurRad="38100" dist="38100" dir="2700000" algn="tl">
                            <a:srgbClr val="000000">
                              <a:alpha val="43137"/>
                            </a:srgbClr>
                          </a:outerShdw>
                        </a:effectLst>
                        <a:latin typeface="Calibri"/>
                      </a:endParaRPr>
                    </a:p>
                  </a:txBody>
                  <a:tcPr marL="9525" marR="9525" marT="9525" marB="0"/>
                </a:tc>
                <a:tc>
                  <a:txBody>
                    <a:bodyPr/>
                    <a:lstStyle/>
                    <a:p>
                      <a:pPr algn="l" fontAlgn="t"/>
                      <a:r>
                        <a:rPr lang="en-IN" sz="2700" b="1" u="none" strike="noStrike" dirty="0">
                          <a:effectLst>
                            <a:outerShdw blurRad="38100" dist="38100" dir="2700000" algn="tl">
                              <a:srgbClr val="000000">
                                <a:alpha val="43137"/>
                              </a:srgbClr>
                            </a:outerShdw>
                          </a:effectLst>
                        </a:rPr>
                        <a:t>It terminates only the current iteration of the loop.</a:t>
                      </a:r>
                      <a:endParaRPr lang="en-IN" sz="2700" b="1" i="0" u="none" strike="noStrike" dirty="0">
                        <a:solidFill>
                          <a:srgbClr val="222222"/>
                        </a:solidFill>
                        <a:effectLst>
                          <a:outerShdw blurRad="38100" dist="38100" dir="2700000" algn="tl">
                            <a:srgbClr val="000000">
                              <a:alpha val="43137"/>
                            </a:srgbClr>
                          </a:outerShdw>
                        </a:effectLst>
                        <a:latin typeface="Calibri"/>
                      </a:endParaRPr>
                    </a:p>
                  </a:txBody>
                  <a:tcPr marL="9525" marR="9525" marT="9525" marB="0"/>
                </a:tc>
              </a:tr>
              <a:tr h="925120">
                <a:tc>
                  <a:txBody>
                    <a:bodyPr/>
                    <a:lstStyle/>
                    <a:p>
                      <a:pPr algn="l" fontAlgn="t"/>
                      <a:r>
                        <a:rPr lang="en-IN" sz="2700" b="1" u="none" strike="noStrike">
                          <a:effectLst>
                            <a:outerShdw blurRad="38100" dist="38100" dir="2700000" algn="tl">
                              <a:srgbClr val="000000">
                                <a:alpha val="43137"/>
                              </a:srgbClr>
                            </a:outerShdw>
                          </a:effectLst>
                        </a:rPr>
                        <a:t>'break' resumes the control of the program to the end of loop enclosing that 'break'.</a:t>
                      </a:r>
                      <a:endParaRPr lang="en-IN" sz="2700" b="1" i="0" u="none" strike="noStrike">
                        <a:solidFill>
                          <a:srgbClr val="222222"/>
                        </a:solidFill>
                        <a:effectLst>
                          <a:outerShdw blurRad="38100" dist="38100" dir="2700000" algn="tl">
                            <a:srgbClr val="000000">
                              <a:alpha val="43137"/>
                            </a:srgbClr>
                          </a:outerShdw>
                        </a:effectLst>
                        <a:latin typeface="Calibri"/>
                      </a:endParaRPr>
                    </a:p>
                  </a:txBody>
                  <a:tcPr marL="9525" marR="9525" marT="9525" marB="0"/>
                </a:tc>
                <a:tc>
                  <a:txBody>
                    <a:bodyPr/>
                    <a:lstStyle/>
                    <a:p>
                      <a:pPr algn="l" fontAlgn="t"/>
                      <a:r>
                        <a:rPr lang="en-IN" sz="2700" b="1" u="none" strike="noStrike" dirty="0">
                          <a:effectLst>
                            <a:outerShdw blurRad="38100" dist="38100" dir="2700000" algn="tl">
                              <a:srgbClr val="000000">
                                <a:alpha val="43137"/>
                              </a:srgbClr>
                            </a:outerShdw>
                          </a:effectLst>
                        </a:rPr>
                        <a:t>'continue' resumes the control of the program to the next iteration of that loop enclosing 'continue'.</a:t>
                      </a:r>
                      <a:endParaRPr lang="en-IN" sz="2700" b="1" i="0" u="none" strike="noStrike" dirty="0">
                        <a:solidFill>
                          <a:srgbClr val="222222"/>
                        </a:solidFill>
                        <a:effectLst>
                          <a:outerShdw blurRad="38100" dist="38100" dir="2700000" algn="tl">
                            <a:srgbClr val="000000">
                              <a:alpha val="43137"/>
                            </a:srgbClr>
                          </a:outerShdw>
                        </a:effectLst>
                        <a:latin typeface="Calibri"/>
                      </a:endParaRPr>
                    </a:p>
                  </a:txBody>
                  <a:tcPr marL="9525" marR="9525" marT="9525" marB="0"/>
                </a:tc>
              </a:tr>
              <a:tr h="616747">
                <a:tc>
                  <a:txBody>
                    <a:bodyPr/>
                    <a:lstStyle/>
                    <a:p>
                      <a:pPr algn="l" fontAlgn="t"/>
                      <a:r>
                        <a:rPr lang="en-IN" sz="2700" b="1" u="none" strike="noStrike">
                          <a:effectLst>
                            <a:outerShdw blurRad="38100" dist="38100" dir="2700000" algn="tl">
                              <a:srgbClr val="000000">
                                <a:alpha val="43137"/>
                              </a:srgbClr>
                            </a:outerShdw>
                          </a:effectLst>
                        </a:rPr>
                        <a:t>It causes early termination of loop.</a:t>
                      </a:r>
                      <a:endParaRPr lang="en-IN" sz="2700" b="1" i="0" u="none" strike="noStrike">
                        <a:solidFill>
                          <a:srgbClr val="222222"/>
                        </a:solidFill>
                        <a:effectLst>
                          <a:outerShdw blurRad="38100" dist="38100" dir="2700000" algn="tl">
                            <a:srgbClr val="000000">
                              <a:alpha val="43137"/>
                            </a:srgbClr>
                          </a:outerShdw>
                        </a:effectLst>
                        <a:latin typeface="Calibri"/>
                      </a:endParaRPr>
                    </a:p>
                  </a:txBody>
                  <a:tcPr marL="9525" marR="9525" marT="9525" marB="0"/>
                </a:tc>
                <a:tc>
                  <a:txBody>
                    <a:bodyPr/>
                    <a:lstStyle/>
                    <a:p>
                      <a:pPr algn="l" fontAlgn="t"/>
                      <a:r>
                        <a:rPr lang="en-IN" sz="2700" b="1" u="none" strike="noStrike" dirty="0">
                          <a:effectLst>
                            <a:outerShdw blurRad="38100" dist="38100" dir="2700000" algn="tl">
                              <a:srgbClr val="000000">
                                <a:alpha val="43137"/>
                              </a:srgbClr>
                            </a:outerShdw>
                          </a:effectLst>
                        </a:rPr>
                        <a:t>It causes early execution of the next iteration.</a:t>
                      </a:r>
                      <a:endParaRPr lang="en-IN" sz="2700" b="1" i="0" u="none" strike="noStrike" dirty="0">
                        <a:solidFill>
                          <a:srgbClr val="222222"/>
                        </a:solidFill>
                        <a:effectLst>
                          <a:outerShdw blurRad="38100" dist="38100" dir="2700000" algn="tl">
                            <a:srgbClr val="000000">
                              <a:alpha val="43137"/>
                            </a:srgbClr>
                          </a:outerShdw>
                        </a:effectLst>
                        <a:latin typeface="Calibri"/>
                      </a:endParaRPr>
                    </a:p>
                  </a:txBody>
                  <a:tcPr marL="9525" marR="9525" marT="9525" marB="0"/>
                </a:tc>
              </a:tr>
              <a:tr h="925120">
                <a:tc>
                  <a:txBody>
                    <a:bodyPr/>
                    <a:lstStyle/>
                    <a:p>
                      <a:pPr algn="l" fontAlgn="t"/>
                      <a:r>
                        <a:rPr lang="en-IN" sz="2700" b="1" u="none" strike="noStrike">
                          <a:effectLst>
                            <a:outerShdw blurRad="38100" dist="38100" dir="2700000" algn="tl">
                              <a:srgbClr val="000000">
                                <a:alpha val="43137"/>
                              </a:srgbClr>
                            </a:outerShdw>
                          </a:effectLst>
                        </a:rPr>
                        <a:t>'break' stops the continuation of loop.</a:t>
                      </a:r>
                      <a:endParaRPr lang="en-IN" sz="2700" b="1" i="0" u="none" strike="noStrike">
                        <a:solidFill>
                          <a:srgbClr val="222222"/>
                        </a:solidFill>
                        <a:effectLst>
                          <a:outerShdw blurRad="38100" dist="38100" dir="2700000" algn="tl">
                            <a:srgbClr val="000000">
                              <a:alpha val="43137"/>
                            </a:srgbClr>
                          </a:outerShdw>
                        </a:effectLst>
                        <a:latin typeface="Calibri"/>
                      </a:endParaRPr>
                    </a:p>
                  </a:txBody>
                  <a:tcPr marL="9525" marR="9525" marT="9525" marB="0"/>
                </a:tc>
                <a:tc>
                  <a:txBody>
                    <a:bodyPr/>
                    <a:lstStyle/>
                    <a:p>
                      <a:pPr algn="l" fontAlgn="t"/>
                      <a:r>
                        <a:rPr lang="en-IN" sz="2700" b="1" u="none" strike="noStrike" dirty="0">
                          <a:effectLst>
                            <a:outerShdw blurRad="38100" dist="38100" dir="2700000" algn="tl">
                              <a:srgbClr val="000000">
                                <a:alpha val="43137"/>
                              </a:srgbClr>
                            </a:outerShdw>
                          </a:effectLst>
                        </a:rPr>
                        <a:t>'continue' do not stops the continuation of loop, it only stops the current iteration.</a:t>
                      </a:r>
                      <a:endParaRPr lang="en-IN" sz="2700" b="1" i="0" u="none" strike="noStrike" dirty="0">
                        <a:solidFill>
                          <a:srgbClr val="222222"/>
                        </a:solidFill>
                        <a:effectLst>
                          <a:outerShdw blurRad="38100" dist="38100" dir="2700000" algn="tl">
                            <a:srgbClr val="000000">
                              <a:alpha val="43137"/>
                            </a:srgbClr>
                          </a:outerShdw>
                        </a:effectLst>
                        <a:latin typeface="Calibri"/>
                      </a:endParaRPr>
                    </a:p>
                  </a:txBody>
                  <a:tcPr marL="9525" marR="9525" marT="9525" marB="0"/>
                </a:tc>
              </a:tr>
            </a:tbl>
          </a:graphicData>
        </a:graphic>
      </p:graphicFrame>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1571604" y="3286124"/>
            <a:ext cx="7072362" cy="58477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IN" sz="3200" b="1" dirty="0" smtClean="0">
                <a:effectLst>
                  <a:outerShdw blurRad="38100" dist="38100" dir="2700000" algn="tl">
                    <a:srgbClr val="000000">
                      <a:alpha val="43137"/>
                    </a:srgbClr>
                  </a:outerShdw>
                </a:effectLst>
              </a:rPr>
              <a:t>CLASS TEST</a:t>
            </a:r>
            <a:endParaRPr lang="en-IN" sz="32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1571604" y="357166"/>
            <a:ext cx="7072362" cy="58477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IN" sz="3200" b="1" dirty="0" smtClean="0">
                <a:effectLst>
                  <a:outerShdw blurRad="38100" dist="38100" dir="2700000" algn="tl">
                    <a:srgbClr val="000000">
                      <a:alpha val="43137"/>
                    </a:srgbClr>
                  </a:outerShdw>
                </a:effectLst>
              </a:rPr>
              <a:t>CLASS TEST</a:t>
            </a:r>
            <a:endParaRPr lang="en-IN" sz="3200" b="1" dirty="0">
              <a:effectLst>
                <a:outerShdw blurRad="38100" dist="38100" dir="2700000" algn="tl">
                  <a:srgbClr val="000000">
                    <a:alpha val="43137"/>
                  </a:srgbClr>
                </a:outerShdw>
              </a:effectLst>
            </a:endParaRPr>
          </a:p>
        </p:txBody>
      </p:sp>
      <p:sp>
        <p:nvSpPr>
          <p:cNvPr id="3" name="Rectangle 2"/>
          <p:cNvSpPr/>
          <p:nvPr/>
        </p:nvSpPr>
        <p:spPr>
          <a:xfrm>
            <a:off x="1357290" y="1428736"/>
            <a:ext cx="7572428" cy="5047536"/>
          </a:xfrm>
          <a:prstGeom prst="rect">
            <a:avLst/>
          </a:prstGeom>
        </p:spPr>
        <p:txBody>
          <a:bodyPr wrap="square">
            <a:spAutoFit/>
          </a:bodyPr>
          <a:lstStyle/>
          <a:p>
            <a:r>
              <a:rPr lang="en-IN" sz="2800" b="1" dirty="0" smtClean="0">
                <a:solidFill>
                  <a:srgbClr val="FFFF00"/>
                </a:solidFill>
                <a:effectLst>
                  <a:outerShdw blurRad="38100" dist="38100" dir="2700000" algn="tl">
                    <a:srgbClr val="000000">
                      <a:alpha val="43137"/>
                    </a:srgbClr>
                  </a:outerShdw>
                </a:effectLst>
              </a:rPr>
              <a:t>Time: 40 Min			      Max Marks: 20</a:t>
            </a:r>
          </a:p>
          <a:p>
            <a:endParaRPr lang="en-IN" sz="2800" b="1" dirty="0" smtClean="0">
              <a:solidFill>
                <a:schemeClr val="bg1"/>
              </a:solidFill>
              <a:effectLst>
                <a:outerShdw blurRad="38100" dist="38100" dir="2700000" algn="tl">
                  <a:srgbClr val="000000">
                    <a:alpha val="43137"/>
                  </a:srgbClr>
                </a:outerShdw>
              </a:effectLst>
            </a:endParaRPr>
          </a:p>
          <a:p>
            <a:pPr marL="514350" indent="-514350">
              <a:buAutoNum type="arabicPeriod"/>
            </a:pPr>
            <a:r>
              <a:rPr lang="en-IN" sz="2800" b="1" dirty="0" smtClean="0">
                <a:solidFill>
                  <a:schemeClr val="bg1"/>
                </a:solidFill>
                <a:effectLst>
                  <a:outerShdw blurRad="38100" dist="38100" dir="2700000" algn="tl">
                    <a:srgbClr val="000000">
                      <a:alpha val="43137"/>
                    </a:srgbClr>
                  </a:outerShdw>
                </a:effectLst>
              </a:rPr>
              <a:t>Explain the types control structures	       05</a:t>
            </a:r>
          </a:p>
          <a:p>
            <a:pPr marL="514350" indent="-514350"/>
            <a:endParaRPr lang="en-IN" b="1" dirty="0" smtClean="0">
              <a:solidFill>
                <a:schemeClr val="bg1"/>
              </a:solidFill>
              <a:effectLst>
                <a:outerShdw blurRad="38100" dist="38100" dir="2700000" algn="tl">
                  <a:srgbClr val="000000">
                    <a:alpha val="43137"/>
                  </a:srgbClr>
                </a:outerShdw>
              </a:effectLst>
            </a:endParaRPr>
          </a:p>
          <a:p>
            <a:pPr marL="514350" indent="-514350"/>
            <a:r>
              <a:rPr lang="en-IN" sz="2800" b="1" dirty="0" smtClean="0">
                <a:solidFill>
                  <a:schemeClr val="bg1"/>
                </a:solidFill>
                <a:effectLst>
                  <a:outerShdw blurRad="38100" dist="38100" dir="2700000" algn="tl">
                    <a:srgbClr val="000000">
                      <a:alpha val="43137"/>
                    </a:srgbClr>
                  </a:outerShdw>
                </a:effectLst>
              </a:rPr>
              <a:t>2.   Write a program to check number is prime or not 					                 05</a:t>
            </a:r>
          </a:p>
          <a:p>
            <a:pPr marL="514350" indent="-514350"/>
            <a:endParaRPr lang="en-IN" sz="2400" b="1" dirty="0" smtClean="0">
              <a:solidFill>
                <a:schemeClr val="bg1"/>
              </a:solidFill>
              <a:effectLst>
                <a:outerShdw blurRad="38100" dist="38100" dir="2700000" algn="tl">
                  <a:srgbClr val="000000">
                    <a:alpha val="43137"/>
                  </a:srgbClr>
                </a:outerShdw>
              </a:effectLst>
            </a:endParaRPr>
          </a:p>
          <a:p>
            <a:pPr marL="514350" indent="-514350"/>
            <a:r>
              <a:rPr lang="en-IN" sz="2800" b="1" dirty="0" smtClean="0">
                <a:solidFill>
                  <a:schemeClr val="bg1"/>
                </a:solidFill>
                <a:effectLst>
                  <a:outerShdw blurRad="38100" dist="38100" dir="2700000" algn="tl">
                    <a:srgbClr val="000000">
                      <a:alpha val="43137"/>
                    </a:srgbClr>
                  </a:outerShdw>
                </a:effectLst>
              </a:rPr>
              <a:t>3.   Write a program to check the entered number is Armstrong number or not		       05</a:t>
            </a:r>
          </a:p>
          <a:p>
            <a:pPr marL="514350" indent="-514350">
              <a:buAutoNum type="arabicPeriod"/>
            </a:pPr>
            <a:endParaRPr lang="en-IN" sz="2800" b="1" dirty="0" smtClean="0">
              <a:solidFill>
                <a:schemeClr val="bg1"/>
              </a:solidFill>
              <a:effectLst>
                <a:outerShdw blurRad="38100" dist="38100" dir="2700000" algn="tl">
                  <a:srgbClr val="000000">
                    <a:alpha val="43137"/>
                  </a:srgbClr>
                </a:outerShdw>
              </a:effectLst>
            </a:endParaRPr>
          </a:p>
          <a:p>
            <a:pPr marL="514350" indent="-514350"/>
            <a:r>
              <a:rPr lang="en-IN" sz="2800" b="1" dirty="0" smtClean="0">
                <a:solidFill>
                  <a:schemeClr val="bg1"/>
                </a:solidFill>
                <a:effectLst>
                  <a:outerShdw blurRad="38100" dist="38100" dir="2700000" algn="tl">
                    <a:srgbClr val="000000">
                      <a:alpha val="43137"/>
                    </a:srgbClr>
                  </a:outerShdw>
                </a:effectLst>
              </a:rPr>
              <a:t>4. Differentiate between break and continue     05    								     </a:t>
            </a:r>
            <a:endParaRPr lang="en-IN"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14480" y="3000372"/>
            <a:ext cx="6643734" cy="1143008"/>
          </a:xfrm>
        </p:spPr>
        <p:txBody>
          <a:bodyPr>
            <a:normAutofit/>
          </a:bodyPr>
          <a:lstStyle/>
          <a:p>
            <a:pPr marL="514350" indent="-514350" algn="ctr"/>
            <a:r>
              <a:rPr lang="en-US" sz="44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Thank You</a:t>
            </a:r>
            <a:endParaRPr lang="en-IN" sz="44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143108" y="285728"/>
            <a:ext cx="5786478" cy="785818"/>
          </a:xfrm>
        </p:spPr>
        <p:style>
          <a:lnRef idx="0">
            <a:schemeClr val="accent2"/>
          </a:lnRef>
          <a:fillRef idx="3">
            <a:schemeClr val="accent2"/>
          </a:fillRef>
          <a:effectRef idx="3">
            <a:schemeClr val="accent2"/>
          </a:effectRef>
          <a:fontRef idx="minor">
            <a:schemeClr val="lt1"/>
          </a:fontRef>
        </p:style>
        <p:txBody>
          <a:bodyPr>
            <a:normAutofit/>
          </a:bodyPr>
          <a:lstStyle/>
          <a:p>
            <a:pPr marL="514350" indent="-514350" algn="ctr"/>
            <a:r>
              <a:rPr lang="en-IN" sz="4400" b="1" dirty="0" smtClean="0">
                <a:solidFill>
                  <a:srgbClr val="FFFF00"/>
                </a:solidFill>
                <a:effectLst>
                  <a:outerShdw blurRad="38100" dist="38100" dir="2700000" algn="tl">
                    <a:srgbClr val="000000">
                      <a:alpha val="43137"/>
                    </a:srgbClr>
                  </a:outerShdw>
                </a:effectLst>
              </a:rPr>
              <a:t>INTRODUCTION</a:t>
            </a:r>
          </a:p>
        </p:txBody>
      </p:sp>
      <p:sp>
        <p:nvSpPr>
          <p:cNvPr id="3" name="Rectangle 2"/>
          <p:cNvSpPr/>
          <p:nvPr/>
        </p:nvSpPr>
        <p:spPr>
          <a:xfrm>
            <a:off x="1428728" y="1714488"/>
            <a:ext cx="7358114" cy="4832092"/>
          </a:xfrm>
          <a:prstGeom prst="rect">
            <a:avLst/>
          </a:prstGeom>
        </p:spPr>
        <p:txBody>
          <a:bodyPr wrap="square">
            <a:spAutoFit/>
          </a:bodyPr>
          <a:lstStyle/>
          <a:p>
            <a:pPr algn="just"/>
            <a:r>
              <a:rPr lang="en-IN" sz="2800" b="1" dirty="0" smtClean="0">
                <a:solidFill>
                  <a:schemeClr val="bg1"/>
                </a:solidFill>
                <a:effectLst>
                  <a:outerShdw blurRad="38100" dist="38100" dir="2700000" algn="tl">
                    <a:srgbClr val="000000">
                      <a:alpha val="43137"/>
                    </a:srgbClr>
                  </a:outerShdw>
                </a:effectLst>
              </a:rPr>
              <a:t>	 Programs are written for the solution to the real world problems. A language should have the ability to control the flow of execution so that at different intervals different statements can be executed. Structured programming is a paradigm aims at controlling the flow of execution of statements in a program by using control structures.</a:t>
            </a:r>
          </a:p>
          <a:p>
            <a:pPr algn="just"/>
            <a:r>
              <a:rPr lang="en-IN" sz="2800" dirty="0" smtClean="0"/>
              <a:t>	</a:t>
            </a:r>
            <a:r>
              <a:rPr lang="en-IN" sz="2800" b="1" dirty="0" smtClean="0">
                <a:solidFill>
                  <a:srgbClr val="FFFF00"/>
                </a:solidFill>
                <a:effectLst>
                  <a:outerShdw blurRad="38100" dist="38100" dir="2700000" algn="tl">
                    <a:srgbClr val="000000">
                      <a:alpha val="43137"/>
                    </a:srgbClr>
                  </a:outerShdw>
                </a:effectLst>
              </a:rPr>
              <a:t>A language which supports the control structures is called as structured programming language</a:t>
            </a:r>
            <a:endParaRPr lang="en-IN" sz="2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7995</TotalTime>
  <Words>1721</Words>
  <Application>Microsoft Office PowerPoint</Application>
  <PresentationFormat>On-screen Show (4:3)</PresentationFormat>
  <Paragraphs>391</Paragraphs>
  <Slides>87</Slides>
  <Notes>11</Notes>
  <HiddenSlides>0</HiddenSlides>
  <MMClips>0</MMClip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Office Theme</vt:lpstr>
      <vt:lpstr>CHAPTER - IV CONDITIONAL AND ITERATIVE STATEMENTS</vt:lpstr>
      <vt:lpstr>CHAPTER - IV CONDITIONAL AND ITERATIVE STATEMENTS</vt:lpstr>
      <vt:lpstr>Unit 2:</vt:lpstr>
      <vt:lpstr>CHAPTER - IV CONDITIONAL AND ITERATIVE STATEMENTS</vt:lpstr>
      <vt:lpstr>LEARNING OUTCOMES</vt:lpstr>
      <vt:lpstr>LEARNING OUTCOMES</vt:lpstr>
      <vt:lpstr>LEARNING OUTCOMES</vt:lpstr>
      <vt:lpstr>INTRODUCTION</vt:lpstr>
      <vt:lpstr>INTRODUCTION</vt:lpstr>
      <vt:lpstr>TYPES OF CONTROL STRUCTURES</vt:lpstr>
      <vt:lpstr>TYPES OF CONTROL STRUCTURES</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Thank You</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HM</cp:lastModifiedBy>
  <cp:revision>834</cp:revision>
  <dcterms:created xsi:type="dcterms:W3CDTF">2013-08-21T19:17:07Z</dcterms:created>
  <dcterms:modified xsi:type="dcterms:W3CDTF">2020-08-14T04:34:14Z</dcterms:modified>
</cp:coreProperties>
</file>